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36"/>
  </p:notesMasterIdLst>
  <p:sldIdLst>
    <p:sldId id="256" r:id="rId5"/>
    <p:sldId id="303" r:id="rId6"/>
    <p:sldId id="300" r:id="rId7"/>
    <p:sldId id="301" r:id="rId8"/>
    <p:sldId id="302"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8" r:id="rId23"/>
    <p:sldId id="319" r:id="rId24"/>
    <p:sldId id="320" r:id="rId25"/>
    <p:sldId id="317" r:id="rId26"/>
    <p:sldId id="321" r:id="rId27"/>
    <p:sldId id="322" r:id="rId28"/>
    <p:sldId id="323" r:id="rId29"/>
    <p:sldId id="324" r:id="rId30"/>
    <p:sldId id="325" r:id="rId31"/>
    <p:sldId id="327" r:id="rId32"/>
    <p:sldId id="328" r:id="rId33"/>
    <p:sldId id="326" r:id="rId34"/>
    <p:sldId id="329" r:id="rId35"/>
  </p:sldIdLst>
  <p:sldSz cx="9144000" cy="6858000" type="screen4x3"/>
  <p:notesSz cx="6858000" cy="9144000"/>
  <p:defaultTextStyle>
    <a:defPPr>
      <a:defRPr lang="ru-RU"/>
    </a:defPPr>
    <a:lvl1pPr marL="0" algn="l" defTabSz="914370" rtl="0" eaLnBrk="1" latinLnBrk="0" hangingPunct="1">
      <a:defRPr sz="1800" kern="1200">
        <a:solidFill>
          <a:schemeClr val="tx1"/>
        </a:solidFill>
        <a:latin typeface="+mn-lt"/>
        <a:ea typeface="+mn-ea"/>
        <a:cs typeface="+mn-cs"/>
      </a:defRPr>
    </a:lvl1pPr>
    <a:lvl2pPr marL="457185" algn="l" defTabSz="914370" rtl="0" eaLnBrk="1" latinLnBrk="0" hangingPunct="1">
      <a:defRPr sz="1800" kern="1200">
        <a:solidFill>
          <a:schemeClr val="tx1"/>
        </a:solidFill>
        <a:latin typeface="+mn-lt"/>
        <a:ea typeface="+mn-ea"/>
        <a:cs typeface="+mn-cs"/>
      </a:defRPr>
    </a:lvl2pPr>
    <a:lvl3pPr marL="914370" algn="l" defTabSz="914370" rtl="0" eaLnBrk="1" latinLnBrk="0" hangingPunct="1">
      <a:defRPr sz="1800" kern="1200">
        <a:solidFill>
          <a:schemeClr val="tx1"/>
        </a:solidFill>
        <a:latin typeface="+mn-lt"/>
        <a:ea typeface="+mn-ea"/>
        <a:cs typeface="+mn-cs"/>
      </a:defRPr>
    </a:lvl3pPr>
    <a:lvl4pPr marL="1371555" algn="l" defTabSz="914370" rtl="0" eaLnBrk="1" latinLnBrk="0" hangingPunct="1">
      <a:defRPr sz="1800" kern="1200">
        <a:solidFill>
          <a:schemeClr val="tx1"/>
        </a:solidFill>
        <a:latin typeface="+mn-lt"/>
        <a:ea typeface="+mn-ea"/>
        <a:cs typeface="+mn-cs"/>
      </a:defRPr>
    </a:lvl4pPr>
    <a:lvl5pPr marL="1828741" algn="l" defTabSz="914370" rtl="0" eaLnBrk="1" latinLnBrk="0" hangingPunct="1">
      <a:defRPr sz="1800" kern="1200">
        <a:solidFill>
          <a:schemeClr val="tx1"/>
        </a:solidFill>
        <a:latin typeface="+mn-lt"/>
        <a:ea typeface="+mn-ea"/>
        <a:cs typeface="+mn-cs"/>
      </a:defRPr>
    </a:lvl5pPr>
    <a:lvl6pPr marL="2285926" algn="l" defTabSz="914370" rtl="0" eaLnBrk="1" latinLnBrk="0" hangingPunct="1">
      <a:defRPr sz="1800" kern="1200">
        <a:solidFill>
          <a:schemeClr val="tx1"/>
        </a:solidFill>
        <a:latin typeface="+mn-lt"/>
        <a:ea typeface="+mn-ea"/>
        <a:cs typeface="+mn-cs"/>
      </a:defRPr>
    </a:lvl6pPr>
    <a:lvl7pPr marL="2743111" algn="l" defTabSz="914370" rtl="0" eaLnBrk="1" latinLnBrk="0" hangingPunct="1">
      <a:defRPr sz="1800" kern="1200">
        <a:solidFill>
          <a:schemeClr val="tx1"/>
        </a:solidFill>
        <a:latin typeface="+mn-lt"/>
        <a:ea typeface="+mn-ea"/>
        <a:cs typeface="+mn-cs"/>
      </a:defRPr>
    </a:lvl7pPr>
    <a:lvl8pPr marL="3200296" algn="l" defTabSz="914370" rtl="0" eaLnBrk="1" latinLnBrk="0" hangingPunct="1">
      <a:defRPr sz="1800" kern="1200">
        <a:solidFill>
          <a:schemeClr val="tx1"/>
        </a:solidFill>
        <a:latin typeface="+mn-lt"/>
        <a:ea typeface="+mn-ea"/>
        <a:cs typeface="+mn-cs"/>
      </a:defRPr>
    </a:lvl8pPr>
    <a:lvl9pPr marL="3657481" algn="l" defTabSz="91437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D708"/>
    <a:srgbClr val="8CCB7D"/>
    <a:srgbClr val="389E3A"/>
    <a:srgbClr val="339535"/>
    <a:srgbClr val="4C7C2C"/>
    <a:srgbClr val="CC0000"/>
    <a:srgbClr val="FF0000"/>
    <a:srgbClr val="FEBDB8"/>
    <a:srgbClr val="548830"/>
    <a:srgbClr val="DDD4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88206" autoAdjust="0"/>
  </p:normalViewPr>
  <p:slideViewPr>
    <p:cSldViewPr>
      <p:cViewPr varScale="1">
        <p:scale>
          <a:sx n="65" d="100"/>
          <a:sy n="65" d="100"/>
        </p:scale>
        <p:origin x="154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C5C1F5-E5CC-444C-BFF5-FDCB6DD34BFD}" type="datetimeFigureOut">
              <a:rPr lang="ru-RU" smtClean="0"/>
              <a:pPr/>
              <a:t>29.10.2014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49248B-06A7-4D00-B643-814A4749E90A}" type="slidenum">
              <a:rPr lang="ru-RU" smtClean="0"/>
              <a:pPr/>
              <a:t>‹#›</a:t>
            </a:fld>
            <a:endParaRPr lang="ru-RU"/>
          </a:p>
        </p:txBody>
      </p:sp>
    </p:spTree>
    <p:extLst>
      <p:ext uri="{BB962C8B-B14F-4D97-AF65-F5344CB8AC3E}">
        <p14:creationId xmlns:p14="http://schemas.microsoft.com/office/powerpoint/2010/main" val="2378162329"/>
      </p:ext>
    </p:extLst>
  </p:cSld>
  <p:clrMap bg1="lt1" tx1="dk1" bg2="lt2" tx2="dk2" accent1="accent1" accent2="accent2" accent3="accent3" accent4="accent4" accent5="accent5" accent6="accent6" hlink="hlink" folHlink="folHlink"/>
  <p:notesStyle>
    <a:lvl1pPr marL="0" algn="l" defTabSz="914370" rtl="0" eaLnBrk="1" latinLnBrk="0" hangingPunct="1">
      <a:defRPr sz="1100" kern="1200">
        <a:solidFill>
          <a:schemeClr val="tx1"/>
        </a:solidFill>
        <a:latin typeface="+mn-lt"/>
        <a:ea typeface="+mn-ea"/>
        <a:cs typeface="+mn-cs"/>
      </a:defRPr>
    </a:lvl1pPr>
    <a:lvl2pPr marL="457185" algn="l" defTabSz="914370" rtl="0" eaLnBrk="1" latinLnBrk="0" hangingPunct="1">
      <a:defRPr sz="1100" kern="1200">
        <a:solidFill>
          <a:schemeClr val="tx1"/>
        </a:solidFill>
        <a:latin typeface="+mn-lt"/>
        <a:ea typeface="+mn-ea"/>
        <a:cs typeface="+mn-cs"/>
      </a:defRPr>
    </a:lvl2pPr>
    <a:lvl3pPr marL="914370" algn="l" defTabSz="914370" rtl="0" eaLnBrk="1" latinLnBrk="0" hangingPunct="1">
      <a:defRPr sz="1100" kern="1200">
        <a:solidFill>
          <a:schemeClr val="tx1"/>
        </a:solidFill>
        <a:latin typeface="+mn-lt"/>
        <a:ea typeface="+mn-ea"/>
        <a:cs typeface="+mn-cs"/>
      </a:defRPr>
    </a:lvl3pPr>
    <a:lvl4pPr marL="1371555" algn="l" defTabSz="914370" rtl="0" eaLnBrk="1" latinLnBrk="0" hangingPunct="1">
      <a:defRPr sz="1100" kern="1200">
        <a:solidFill>
          <a:schemeClr val="tx1"/>
        </a:solidFill>
        <a:latin typeface="+mn-lt"/>
        <a:ea typeface="+mn-ea"/>
        <a:cs typeface="+mn-cs"/>
      </a:defRPr>
    </a:lvl4pPr>
    <a:lvl5pPr marL="1828741" algn="l" defTabSz="914370" rtl="0" eaLnBrk="1" latinLnBrk="0" hangingPunct="1">
      <a:defRPr sz="1100" kern="1200">
        <a:solidFill>
          <a:schemeClr val="tx1"/>
        </a:solidFill>
        <a:latin typeface="+mn-lt"/>
        <a:ea typeface="+mn-ea"/>
        <a:cs typeface="+mn-cs"/>
      </a:defRPr>
    </a:lvl5pPr>
    <a:lvl6pPr marL="2285926" algn="l" defTabSz="914370" rtl="0" eaLnBrk="1" latinLnBrk="0" hangingPunct="1">
      <a:defRPr sz="1100" kern="1200">
        <a:solidFill>
          <a:schemeClr val="tx1"/>
        </a:solidFill>
        <a:latin typeface="+mn-lt"/>
        <a:ea typeface="+mn-ea"/>
        <a:cs typeface="+mn-cs"/>
      </a:defRPr>
    </a:lvl6pPr>
    <a:lvl7pPr marL="2743111" algn="l" defTabSz="914370" rtl="0" eaLnBrk="1" latinLnBrk="0" hangingPunct="1">
      <a:defRPr sz="1100" kern="1200">
        <a:solidFill>
          <a:schemeClr val="tx1"/>
        </a:solidFill>
        <a:latin typeface="+mn-lt"/>
        <a:ea typeface="+mn-ea"/>
        <a:cs typeface="+mn-cs"/>
      </a:defRPr>
    </a:lvl7pPr>
    <a:lvl8pPr marL="3200296" algn="l" defTabSz="914370" rtl="0" eaLnBrk="1" latinLnBrk="0" hangingPunct="1">
      <a:defRPr sz="1100" kern="1200">
        <a:solidFill>
          <a:schemeClr val="tx1"/>
        </a:solidFill>
        <a:latin typeface="+mn-lt"/>
        <a:ea typeface="+mn-ea"/>
        <a:cs typeface="+mn-cs"/>
      </a:defRPr>
    </a:lvl8pPr>
    <a:lvl9pPr marL="3657481" algn="l" defTabSz="914370"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1" cy="1143001"/>
          </a:xfrm>
        </p:spPr>
        <p:txBody>
          <a:bodyPr>
            <a:noAutofit/>
          </a:bodyPr>
          <a:lstStyle>
            <a:lvl1pPr marL="0" indent="0" algn="ctr">
              <a:buNone/>
              <a:defRPr sz="2200" spc="100" baseline="0">
                <a:solidFill>
                  <a:schemeClr val="tx2"/>
                </a:solidFill>
              </a:defRPr>
            </a:lvl1pPr>
            <a:lvl2pPr marL="457185" indent="0" algn="ctr">
              <a:buNone/>
            </a:lvl2pPr>
            <a:lvl3pPr marL="914370" indent="0" algn="ctr">
              <a:buNone/>
            </a:lvl3pPr>
            <a:lvl4pPr marL="1371555" indent="0" algn="ctr">
              <a:buNone/>
            </a:lvl4pPr>
            <a:lvl5pPr marL="1828741" indent="0" algn="ctr">
              <a:buNone/>
            </a:lvl5pPr>
            <a:lvl6pPr marL="2285926" indent="0" algn="ctr">
              <a:buNone/>
            </a:lvl6pPr>
            <a:lvl7pPr marL="2743111" indent="0" algn="ctr">
              <a:buNone/>
            </a:lvl7pPr>
            <a:lvl8pPr marL="3200296" indent="0" algn="ctr">
              <a:buNone/>
            </a:lvl8pPr>
            <a:lvl9pPr marL="3657481"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3"/>
            <a:ext cx="8305801"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1" cy="1589"/>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1" cy="1589"/>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3"/>
            <a:ext cx="45721" cy="45721"/>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lIns="91437" tIns="45719" rIns="91437" bIns="45719"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29.10.2014</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1"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9"/>
            <a:ext cx="6019801"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29.10.2014</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1" y="3505201"/>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1" y="4958863"/>
            <a:ext cx="7924800" cy="984737"/>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7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1" y="4916994"/>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29.10.2014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7"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199" y="1524000"/>
            <a:ext cx="4059937"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29.10.2014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37" tIns="45719" rIns="91437" bIns="45719" anchor="b">
            <a:noAutofit/>
          </a:bodyPr>
          <a:lstStyle>
            <a:lvl1pPr marL="0" indent="0" algn="l">
              <a:spcBef>
                <a:spcPts val="0"/>
              </a:spcBef>
              <a:buNone/>
              <a:defRPr sz="2500" b="1">
                <a:solidFill>
                  <a:schemeClr val="tx2"/>
                </a:solidFill>
              </a:defRPr>
            </a:lvl1pPr>
            <a:lvl2pPr>
              <a:buNone/>
              <a:defRPr sz="2000" b="1"/>
            </a:lvl2pPr>
            <a:lvl3pPr>
              <a:buNone/>
              <a:defRPr sz="1800" b="1"/>
            </a:lvl3pPr>
            <a:lvl4pPr>
              <a:buNone/>
              <a:defRPr sz="1700" b="1"/>
            </a:lvl4pPr>
            <a:lvl5pPr>
              <a:buNone/>
              <a:defRPr sz="17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1"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1"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1"/>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1"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37" tIns="45719" rIns="91437" bIns="45719" anchor="b">
            <a:noAutofit/>
          </a:bodyPr>
          <a:lstStyle>
            <a:lvl1pPr marL="0" indent="0" algn="l">
              <a:spcBef>
                <a:spcPts val="0"/>
              </a:spcBef>
              <a:buNone/>
              <a:defRPr sz="2500" b="1" baseline="0">
                <a:solidFill>
                  <a:schemeClr val="tx2"/>
                </a:solidFill>
              </a:defRPr>
            </a:lvl1pPr>
            <a:lvl2pPr>
              <a:buNone/>
              <a:defRPr sz="2000" b="1"/>
            </a:lvl2pPr>
            <a:lvl3pPr>
              <a:buNone/>
              <a:defRPr sz="1800" b="1"/>
            </a:lvl3pPr>
            <a:lvl4pPr>
              <a:buNone/>
              <a:defRPr sz="1700" b="1"/>
            </a:lvl4pPr>
            <a:lvl5pPr>
              <a:buNone/>
              <a:defRPr sz="17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9"/>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1" y="2180219"/>
            <a:ext cx="3749040" cy="1589"/>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29.10.2014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1" y="457200"/>
            <a:ext cx="6248400" cy="5715001"/>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1" y="1600199"/>
            <a:ext cx="1984248" cy="3733801"/>
          </a:xfrm>
        </p:spPr>
        <p:txBody>
          <a:bodyPr tIns="45719" bIns="45719" anchor="t" anchorCtr="0"/>
          <a:lstStyle>
            <a:lvl1pPr marL="0" indent="0">
              <a:lnSpc>
                <a:spcPct val="125000"/>
              </a:lnSpc>
              <a:spcAft>
                <a:spcPts val="1001"/>
              </a:spcAft>
              <a:buNone/>
              <a:defRPr sz="1700">
                <a:solidFill>
                  <a:schemeClr val="tx2"/>
                </a:solidFill>
              </a:defRPr>
            </a:lvl1pPr>
            <a:lvl2pPr>
              <a:buNone/>
              <a:defRPr sz="11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1" y="457201"/>
            <a:ext cx="1981200" cy="1066800"/>
          </a:xfrm>
        </p:spPr>
        <p:txBody>
          <a:bodyPr lIns="91437" tIns="91437"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29.10.2014</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1"/>
            <a:ext cx="2057401" cy="1066800"/>
          </a:xfrm>
        </p:spPr>
        <p:txBody>
          <a:bodyPr lIns="91437" tIns="91437"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1" cy="5562601"/>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1"/>
            <a:ext cx="2057401" cy="4419600"/>
          </a:xfrm>
        </p:spPr>
        <p:txBody>
          <a:bodyPr anchor="t" anchorCtr="0"/>
          <a:lstStyle>
            <a:lvl1pPr marL="0" indent="0">
              <a:lnSpc>
                <a:spcPct val="125000"/>
              </a:lnSpc>
              <a:spcAft>
                <a:spcPts val="1001"/>
              </a:spcAft>
              <a:buFontTx/>
              <a:buNone/>
              <a:defRPr sz="1700" b="0">
                <a:solidFill>
                  <a:schemeClr val="tx2"/>
                </a:solidFill>
              </a:defRPr>
            </a:lvl1pPr>
            <a:lvl2pPr>
              <a:defRPr sz="11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29.10.2014</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1"/>
            <a:ext cx="8229600" cy="4678363"/>
          </a:xfrm>
          <a:prstGeom prst="rect">
            <a:avLst/>
          </a:prstGeom>
        </p:spPr>
        <p:txBody>
          <a:bodyPr vert="horz" lIns="91437" tIns="45719" rIns="91437" bIns="45719">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1" y="6203667"/>
            <a:ext cx="2590800" cy="384048"/>
          </a:xfrm>
          <a:prstGeom prst="rect">
            <a:avLst/>
          </a:prstGeom>
        </p:spPr>
        <p:txBody>
          <a:bodyPr vert="horz" lIns="91437" tIns="45719" rIns="91437" bIns="45719" anchor="ctr" anchorCtr="0"/>
          <a:lstStyle>
            <a:lvl1pPr algn="l" eaLnBrk="1" latinLnBrk="0" hangingPunct="1">
              <a:defRPr kumimoji="0" sz="1100">
                <a:solidFill>
                  <a:schemeClr val="tx2"/>
                </a:solidFill>
              </a:defRPr>
            </a:lvl1pPr>
          </a:lstStyle>
          <a:p>
            <a:fld id="{5B106E36-FD25-4E2D-B0AA-010F637433A0}" type="datetimeFigureOut">
              <a:rPr lang="ru-RU" smtClean="0"/>
              <a:pPr/>
              <a:t>29.10.2014</a:t>
            </a:fld>
            <a:endParaRPr lang="ru-RU"/>
          </a:p>
        </p:txBody>
      </p:sp>
      <p:sp>
        <p:nvSpPr>
          <p:cNvPr id="10" name="Нижний колонтитул 9"/>
          <p:cNvSpPr>
            <a:spLocks noGrp="1"/>
          </p:cNvSpPr>
          <p:nvPr>
            <p:ph type="ftr" sz="quarter" idx="3"/>
          </p:nvPr>
        </p:nvSpPr>
        <p:spPr>
          <a:xfrm>
            <a:off x="2133600" y="6203667"/>
            <a:ext cx="3581401" cy="384048"/>
          </a:xfrm>
          <a:prstGeom prst="rect">
            <a:avLst/>
          </a:prstGeom>
        </p:spPr>
        <p:txBody>
          <a:bodyPr vert="horz" lIns="91437" tIns="45719" rIns="91437" bIns="45719" anchor="ctr" anchorCtr="0"/>
          <a:lstStyle>
            <a:lvl1pPr algn="r" eaLnBrk="1" latinLnBrk="0" hangingPunct="1">
              <a:defRPr kumimoji="0" sz="11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2"/>
            <a:ext cx="609600" cy="457200"/>
          </a:xfrm>
          <a:prstGeom prst="rect">
            <a:avLst/>
          </a:prstGeom>
          <a:noFill/>
        </p:spPr>
        <p:txBody>
          <a:bodyPr vert="horz" lIns="0" tIns="0" rIns="0" bIns="0" anchor="ctr" anchorCtr="0">
            <a:noAutofit/>
          </a:bodyPr>
          <a:lstStyle>
            <a:lvl1pPr algn="ctr" eaLnBrk="1" latinLnBrk="0" hangingPunct="1">
              <a:defRPr kumimoji="0" sz="17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lIns="91437" tIns="45719" rIns="91437" bIns="45719"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11" indent="-274311" algn="l" rtl="0" eaLnBrk="1" latinLnBrk="0" hangingPunct="1">
        <a:spcBef>
          <a:spcPts val="599"/>
        </a:spcBef>
        <a:buClr>
          <a:schemeClr val="accent2"/>
        </a:buClr>
        <a:buSzPct val="85000"/>
        <a:buFont typeface="Wingdings 2"/>
        <a:buChar char=""/>
        <a:defRPr kumimoji="0" sz="2500" kern="1200">
          <a:solidFill>
            <a:schemeClr val="tx1"/>
          </a:solidFill>
          <a:latin typeface="+mn-lt"/>
          <a:ea typeface="+mn-ea"/>
          <a:cs typeface="+mn-cs"/>
        </a:defRPr>
      </a:lvl1pPr>
      <a:lvl2pPr marL="640059" indent="-274311"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07" indent="-228593" algn="l" rtl="0" eaLnBrk="1" latinLnBrk="0" hangingPunct="1">
        <a:spcBef>
          <a:spcPts val="300"/>
        </a:spcBef>
        <a:buClr>
          <a:schemeClr val="accent2">
            <a:shade val="50000"/>
          </a:schemeClr>
        </a:buClr>
        <a:buSzPct val="85000"/>
        <a:buFont typeface="Wingdings 2"/>
        <a:buChar char=""/>
        <a:defRPr kumimoji="0" sz="2200" kern="1200">
          <a:solidFill>
            <a:schemeClr val="tx1"/>
          </a:solidFill>
          <a:latin typeface="+mn-lt"/>
          <a:ea typeface="+mn-ea"/>
          <a:cs typeface="+mn-cs"/>
        </a:defRPr>
      </a:lvl3pPr>
      <a:lvl4pPr marL="1280118" indent="-228593"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29" indent="-228593"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5pPr>
      <a:lvl6pPr marL="1828741" indent="-228593"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15" indent="-182874" algn="l" rtl="0" eaLnBrk="1" latinLnBrk="0" hangingPunct="1">
        <a:spcBef>
          <a:spcPts val="340"/>
        </a:spcBef>
        <a:buClr>
          <a:schemeClr val="accent2">
            <a:shade val="75000"/>
          </a:schemeClr>
        </a:buClr>
        <a:buSzPct val="85000"/>
        <a:buFont typeface="Wingdings 2" pitchFamily="18" charset="2"/>
        <a:buChar char="?"/>
        <a:defRPr kumimoji="0" sz="1700" kern="1200" baseline="0">
          <a:solidFill>
            <a:schemeClr val="tx1"/>
          </a:solidFill>
          <a:latin typeface="+mn-lt"/>
          <a:ea typeface="+mn-ea"/>
          <a:cs typeface="+mn-cs"/>
        </a:defRPr>
      </a:lvl7pPr>
      <a:lvl8pPr marL="2285926" indent="-182874"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237" indent="-182874"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5" algn="l" rtl="0" eaLnBrk="1" latinLnBrk="0" hangingPunct="1">
        <a:defRPr kumimoji="0" kern="1200">
          <a:solidFill>
            <a:schemeClr val="tx1"/>
          </a:solidFill>
          <a:latin typeface="+mn-lt"/>
          <a:ea typeface="+mn-ea"/>
          <a:cs typeface="+mn-cs"/>
        </a:defRPr>
      </a:lvl2pPr>
      <a:lvl3pPr marL="914370" algn="l" rtl="0" eaLnBrk="1" latinLnBrk="0" hangingPunct="1">
        <a:defRPr kumimoji="0" kern="1200">
          <a:solidFill>
            <a:schemeClr val="tx1"/>
          </a:solidFill>
          <a:latin typeface="+mn-lt"/>
          <a:ea typeface="+mn-ea"/>
          <a:cs typeface="+mn-cs"/>
        </a:defRPr>
      </a:lvl3pPr>
      <a:lvl4pPr marL="1371555" algn="l" rtl="0" eaLnBrk="1" latinLnBrk="0" hangingPunct="1">
        <a:defRPr kumimoji="0" kern="1200">
          <a:solidFill>
            <a:schemeClr val="tx1"/>
          </a:solidFill>
          <a:latin typeface="+mn-lt"/>
          <a:ea typeface="+mn-ea"/>
          <a:cs typeface="+mn-cs"/>
        </a:defRPr>
      </a:lvl4pPr>
      <a:lvl5pPr marL="1828741" algn="l" rtl="0" eaLnBrk="1" latinLnBrk="0" hangingPunct="1">
        <a:defRPr kumimoji="0" kern="1200">
          <a:solidFill>
            <a:schemeClr val="tx1"/>
          </a:solidFill>
          <a:latin typeface="+mn-lt"/>
          <a:ea typeface="+mn-ea"/>
          <a:cs typeface="+mn-cs"/>
        </a:defRPr>
      </a:lvl5pPr>
      <a:lvl6pPr marL="2285926" algn="l" rtl="0" eaLnBrk="1" latinLnBrk="0" hangingPunct="1">
        <a:defRPr kumimoji="0" kern="1200">
          <a:solidFill>
            <a:schemeClr val="tx1"/>
          </a:solidFill>
          <a:latin typeface="+mn-lt"/>
          <a:ea typeface="+mn-ea"/>
          <a:cs typeface="+mn-cs"/>
        </a:defRPr>
      </a:lvl6pPr>
      <a:lvl7pPr marL="2743111" algn="l" rtl="0" eaLnBrk="1" latinLnBrk="0" hangingPunct="1">
        <a:defRPr kumimoji="0" kern="1200">
          <a:solidFill>
            <a:schemeClr val="tx1"/>
          </a:solidFill>
          <a:latin typeface="+mn-lt"/>
          <a:ea typeface="+mn-ea"/>
          <a:cs typeface="+mn-cs"/>
        </a:defRPr>
      </a:lvl7pPr>
      <a:lvl8pPr marL="3200296" algn="l" rtl="0" eaLnBrk="1" latinLnBrk="0" hangingPunct="1">
        <a:defRPr kumimoji="0" kern="1200">
          <a:solidFill>
            <a:schemeClr val="tx1"/>
          </a:solidFill>
          <a:latin typeface="+mn-lt"/>
          <a:ea typeface="+mn-ea"/>
          <a:cs typeface="+mn-cs"/>
        </a:defRPr>
      </a:lvl8pPr>
      <a:lvl9pPr marL="3657481"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PowerPoint_Slide2.sl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PowerPoint_Slide3.sld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PowerPoint_Slide4.sld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PowerPoint_Slide5.sld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PowerPoint_Slide6.sld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7" y="2356861"/>
            <a:ext cx="8305801" cy="1648204"/>
          </a:xfrm>
        </p:spPr>
        <p:txBody>
          <a:bodyPr/>
          <a:lstStyle/>
          <a:p>
            <a:r>
              <a:rPr lang="ru-RU" sz="2500" spc="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Квалификационный экзамен. Выполнения комплексного практического задания</a:t>
            </a:r>
            <a:r>
              <a:rPr lang="ru-RU" sz="2500" spc="0" dirty="0">
                <a:ln w="18415" cmpd="sng">
                  <a:solidFill>
                    <a:srgbClr val="FFFFFF"/>
                  </a:solid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
            </a:r>
            <a:br>
              <a:rPr lang="ru-RU" sz="2500" spc="0" dirty="0">
                <a:ln w="18415" cmpd="sng">
                  <a:solidFill>
                    <a:srgbClr val="FFFFFF"/>
                  </a:solid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br>
            <a:r>
              <a:rPr lang="ru-RU" sz="1800" spc="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Заседание секции  преподавателей </a:t>
            </a:r>
            <a:r>
              <a:rPr lang="ru-RU" sz="1800" spc="0" dirty="0" err="1"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ЭиБУ</a:t>
            </a:r>
            <a:r>
              <a:rPr lang="ru-RU" sz="1800" spc="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 30.10.2014</a:t>
            </a:r>
            <a:endParaRPr lang="ru-RU" sz="1800" spc="0" dirty="0">
              <a:ln w="18415" cmpd="sng">
                <a:solidFill>
                  <a:srgbClr val="FFFFFF"/>
                </a:solid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6" descr="C:\Documents and Settings\LSkovorodina\Рабочий стол\шаблоны\МЭСИ outview - vertical.JPG"/>
          <p:cNvPicPr>
            <a:picLocks noChangeAspect="1" noChangeArrowheads="1"/>
          </p:cNvPicPr>
          <p:nvPr/>
        </p:nvPicPr>
        <p:blipFill>
          <a:blip r:embed="rId3" cstate="print"/>
          <a:srcRect/>
          <a:stretch>
            <a:fillRect/>
          </a:stretch>
        </p:blipFill>
        <p:spPr bwMode="auto">
          <a:xfrm>
            <a:off x="1357291" y="1"/>
            <a:ext cx="1428761" cy="1285860"/>
          </a:xfrm>
          <a:prstGeom prst="rect">
            <a:avLst/>
          </a:prstGeom>
          <a:ln>
            <a:noFill/>
          </a:ln>
          <a:effectLst>
            <a:softEdge rad="112500"/>
          </a:effectLst>
        </p:spPr>
      </p:pic>
      <p:pic>
        <p:nvPicPr>
          <p:cNvPr id="5" name="Picture 9" descr="C:\Documents and Settings\LSkovorodina\Рабочий стол\шаблоны\фото МЭСИ\Рисунок3.jpg"/>
          <p:cNvPicPr>
            <a:picLocks noChangeAspect="1" noChangeArrowheads="1"/>
          </p:cNvPicPr>
          <p:nvPr/>
        </p:nvPicPr>
        <p:blipFill>
          <a:blip r:embed="rId4" cstate="print"/>
          <a:srcRect/>
          <a:stretch>
            <a:fillRect/>
          </a:stretch>
        </p:blipFill>
        <p:spPr bwMode="auto">
          <a:xfrm>
            <a:off x="2714612" y="1"/>
            <a:ext cx="1357321" cy="1285860"/>
          </a:xfrm>
          <a:prstGeom prst="rect">
            <a:avLst/>
          </a:prstGeom>
          <a:ln>
            <a:noFill/>
          </a:ln>
          <a:effectLst>
            <a:softEdge rad="112500"/>
          </a:effectLst>
        </p:spPr>
      </p:pic>
      <p:pic>
        <p:nvPicPr>
          <p:cNvPr id="7" name="Picture 5" descr="3_2"/>
          <p:cNvPicPr>
            <a:picLocks noChangeAspect="1" noChangeArrowheads="1"/>
          </p:cNvPicPr>
          <p:nvPr/>
        </p:nvPicPr>
        <p:blipFill>
          <a:blip r:embed="rId5" cstate="print"/>
          <a:srcRect/>
          <a:stretch>
            <a:fillRect/>
          </a:stretch>
        </p:blipFill>
        <p:spPr bwMode="auto">
          <a:xfrm>
            <a:off x="0" y="1"/>
            <a:ext cx="1428761" cy="1278363"/>
          </a:xfrm>
          <a:prstGeom prst="rect">
            <a:avLst/>
          </a:prstGeom>
          <a:ln>
            <a:noFill/>
          </a:ln>
          <a:effectLst>
            <a:softEdge rad="112500"/>
          </a:effectLst>
        </p:spPr>
      </p:pic>
      <p:pic>
        <p:nvPicPr>
          <p:cNvPr id="8" name="Picture 6" descr="Изображение 001"/>
          <p:cNvPicPr>
            <a:picLocks noChangeAspect="1" noChangeArrowheads="1"/>
          </p:cNvPicPr>
          <p:nvPr/>
        </p:nvPicPr>
        <p:blipFill>
          <a:blip r:embed="rId6" cstate="print"/>
          <a:srcRect/>
          <a:stretch>
            <a:fillRect/>
          </a:stretch>
        </p:blipFill>
        <p:spPr bwMode="auto">
          <a:xfrm>
            <a:off x="4000497" y="0"/>
            <a:ext cx="1356703" cy="1285884"/>
          </a:xfrm>
          <a:prstGeom prst="rect">
            <a:avLst/>
          </a:prstGeom>
          <a:ln>
            <a:noFill/>
          </a:ln>
          <a:effectLst>
            <a:softEdge rad="112500"/>
          </a:effectLst>
        </p:spPr>
      </p:pic>
      <p:pic>
        <p:nvPicPr>
          <p:cNvPr id="9" name="Рисунок 8" descr="x_177e5699[1].jpg"/>
          <p:cNvPicPr>
            <a:picLocks noChangeAspect="1"/>
          </p:cNvPicPr>
          <p:nvPr/>
        </p:nvPicPr>
        <p:blipFill>
          <a:blip r:embed="rId7" cstate="print"/>
          <a:srcRect r="23074"/>
          <a:stretch>
            <a:fillRect/>
          </a:stretch>
        </p:blipFill>
        <p:spPr>
          <a:xfrm>
            <a:off x="7858149" y="1"/>
            <a:ext cx="1285851" cy="1268001"/>
          </a:xfrm>
          <a:prstGeom prst="rect">
            <a:avLst/>
          </a:prstGeom>
          <a:ln>
            <a:noFill/>
          </a:ln>
          <a:effectLst>
            <a:softEdge rad="112500"/>
          </a:effectLst>
        </p:spPr>
      </p:pic>
      <p:pic>
        <p:nvPicPr>
          <p:cNvPr id="10" name="Picture 8" descr="C:\Documents and Settings\LSkovorodina\Рабочий стол\шаблоны\фото МЭСИ\Рисунок4.jpg"/>
          <p:cNvPicPr>
            <a:picLocks noChangeAspect="1" noChangeArrowheads="1"/>
          </p:cNvPicPr>
          <p:nvPr/>
        </p:nvPicPr>
        <p:blipFill>
          <a:blip r:embed="rId8" cstate="print"/>
          <a:srcRect l="10000" r="10000"/>
          <a:stretch>
            <a:fillRect/>
          </a:stretch>
        </p:blipFill>
        <p:spPr bwMode="auto">
          <a:xfrm>
            <a:off x="5286380" y="0"/>
            <a:ext cx="1285884" cy="1285884"/>
          </a:xfrm>
          <a:prstGeom prst="rect">
            <a:avLst/>
          </a:prstGeom>
          <a:ln>
            <a:noFill/>
          </a:ln>
          <a:effectLst>
            <a:softEdge rad="112500"/>
          </a:effectLst>
        </p:spPr>
      </p:pic>
      <p:pic>
        <p:nvPicPr>
          <p:cNvPr id="11" name="Picture 7" descr="C:\Documents and Settings\LSkovorodina\Рабочий стол\шаблоны\DSC06242.JPG"/>
          <p:cNvPicPr>
            <a:picLocks noChangeAspect="1" noChangeArrowheads="1"/>
          </p:cNvPicPr>
          <p:nvPr/>
        </p:nvPicPr>
        <p:blipFill>
          <a:blip r:embed="rId9" cstate="print"/>
          <a:srcRect/>
          <a:stretch>
            <a:fillRect/>
          </a:stretch>
        </p:blipFill>
        <p:spPr bwMode="auto">
          <a:xfrm>
            <a:off x="6500826" y="0"/>
            <a:ext cx="1428761" cy="1285884"/>
          </a:xfrm>
          <a:prstGeom prst="rect">
            <a:avLst/>
          </a:prstGeom>
          <a:ln>
            <a:noFill/>
          </a:ln>
          <a:effectLst>
            <a:softEdge rad="112500"/>
          </a:effectLst>
        </p:spPr>
      </p:pic>
      <p:sp>
        <p:nvSpPr>
          <p:cNvPr id="12" name="TextBox 11"/>
          <p:cNvSpPr txBox="1"/>
          <p:nvPr/>
        </p:nvSpPr>
        <p:spPr>
          <a:xfrm>
            <a:off x="3500431" y="5357827"/>
            <a:ext cx="5857916" cy="1200329"/>
          </a:xfrm>
          <a:prstGeom prst="rect">
            <a:avLst/>
          </a:prstGeom>
          <a:noFill/>
        </p:spPr>
        <p:txBody>
          <a:bodyPr wrap="square" lIns="91437" tIns="45719" rIns="91437" bIns="45719" rtlCol="0">
            <a:spAutoFit/>
          </a:bodyPr>
          <a:lstStyle/>
          <a:p>
            <a:pPr algn="r"/>
            <a:endParaRPr lang="en-US" dirty="0" smtClean="0">
              <a:solidFill>
                <a:srgbClr val="00B0F0"/>
              </a:solidFill>
            </a:endParaRPr>
          </a:p>
          <a:p>
            <a:endParaRPr lang="ru-RU" dirty="0" smtClean="0">
              <a:solidFill>
                <a:srgbClr val="00B0F0"/>
              </a:solidFill>
            </a:endParaRPr>
          </a:p>
          <a:p>
            <a:endParaRPr lang="en-US" dirty="0" smtClean="0">
              <a:solidFill>
                <a:srgbClr val="00B0F0"/>
              </a:solidFill>
            </a:endParaRPr>
          </a:p>
          <a:p>
            <a:endParaRPr lang="ru-RU" dirty="0">
              <a:solidFill>
                <a:srgbClr val="00B0F0"/>
              </a:solidFill>
            </a:endParaRPr>
          </a:p>
        </p:txBody>
      </p:sp>
      <p:pic>
        <p:nvPicPr>
          <p:cNvPr id="1026" name="Picture 2" descr="C:\Users\AVGilev\Desktop\Рисунок1-er.png"/>
          <p:cNvPicPr>
            <a:picLocks noChangeAspect="1" noChangeArrowheads="1"/>
          </p:cNvPicPr>
          <p:nvPr/>
        </p:nvPicPr>
        <p:blipFill rotWithShape="1">
          <a:blip r:embed="rId10">
            <a:extLst>
              <a:ext uri="{28A0092B-C50C-407E-A947-70E740481C1C}">
                <a14:useLocalDpi xmlns:a14="http://schemas.microsoft.com/office/drawing/2010/main" val="0"/>
              </a:ext>
            </a:extLst>
          </a:blip>
          <a:srcRect t="6592"/>
          <a:stretch/>
        </p:blipFill>
        <p:spPr bwMode="auto">
          <a:xfrm>
            <a:off x="-12699" y="1249711"/>
            <a:ext cx="9156700" cy="67469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857885" y="5357827"/>
            <a:ext cx="3071834" cy="369330"/>
          </a:xfrm>
          <a:prstGeom prst="rect">
            <a:avLst/>
          </a:prstGeom>
          <a:noFill/>
        </p:spPr>
        <p:txBody>
          <a:bodyPr wrap="square" lIns="91437" tIns="45719" rIns="91437" bIns="45719" rtlCol="0">
            <a:spAutoFit/>
          </a:bodyPr>
          <a:lstStyle/>
          <a:p>
            <a:endParaRPr lang="ru-RU" dirty="0"/>
          </a:p>
        </p:txBody>
      </p:sp>
      <p:sp>
        <p:nvSpPr>
          <p:cNvPr id="13" name="TextBox 12"/>
          <p:cNvSpPr txBox="1"/>
          <p:nvPr/>
        </p:nvSpPr>
        <p:spPr>
          <a:xfrm>
            <a:off x="2214546" y="3571876"/>
            <a:ext cx="5643602" cy="369332"/>
          </a:xfrm>
          <a:prstGeom prst="rect">
            <a:avLst/>
          </a:prstGeom>
          <a:noFill/>
        </p:spPr>
        <p:txBody>
          <a:bodyPr wrap="square" rtlCol="0">
            <a:spAutoFit/>
          </a:bodyPr>
          <a:lstStyle/>
          <a:p>
            <a:r>
              <a:rPr lang="ru-RU" dirty="0" smtClean="0">
                <a:solidFill>
                  <a:schemeClr val="bg1"/>
                </a:solidFill>
              </a:rPr>
              <a:t>  </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b="1" dirty="0" smtClean="0">
                <a:solidFill>
                  <a:schemeClr val="bg1"/>
                </a:solidFill>
              </a:rPr>
              <a:t>Студент может быть сертифицирован по каждому профессиональному модулю (добровольность + развитие системы сертификации квалификаций + </a:t>
            </a:r>
            <a:r>
              <a:rPr lang="ru-RU" b="1" dirty="0" err="1" smtClean="0">
                <a:solidFill>
                  <a:schemeClr val="bg1"/>
                </a:solidFill>
              </a:rPr>
              <a:t>востребованность</a:t>
            </a:r>
            <a:r>
              <a:rPr lang="ru-RU" b="1" dirty="0" smtClean="0">
                <a:solidFill>
                  <a:schemeClr val="bg1"/>
                </a:solidFill>
              </a:rPr>
              <a:t> сертификата на рынке труда и доверие к нему работодателей).</a:t>
            </a:r>
            <a:endParaRPr lang="ru-RU" dirty="0" smtClean="0">
              <a:solidFill>
                <a:schemeClr val="bg1"/>
              </a:solidFill>
            </a:endParaRPr>
          </a:p>
          <a:p>
            <a:endParaRPr lang="ru-RU" dirty="0">
              <a:solidFill>
                <a:schemeClr val="bg1"/>
              </a:solidFill>
            </a:endParaRPr>
          </a:p>
        </p:txBody>
      </p:sp>
      <p:sp>
        <p:nvSpPr>
          <p:cNvPr id="3" name="Заголовок 2"/>
          <p:cNvSpPr>
            <a:spLocks noGrp="1"/>
          </p:cNvSpPr>
          <p:nvPr>
            <p:ph type="title"/>
          </p:nvPr>
        </p:nvSpPr>
        <p:spPr/>
        <p:txBody>
          <a:bodyPr/>
          <a:lstStyle/>
          <a:p>
            <a:r>
              <a:rPr lang="ru-RU" dirty="0" smtClean="0"/>
              <a:t>Сертификация</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sz="2800" dirty="0" smtClean="0">
                <a:solidFill>
                  <a:schemeClr val="bg1"/>
                </a:solidFill>
                <a:latin typeface="Times New Roman" pitchFamily="18" charset="0"/>
                <a:cs typeface="Times New Roman" pitchFamily="18" charset="0"/>
              </a:rPr>
              <a:t>Выбор курсового проекта в качестве формы экзамена возможен в том случае, когда его выполнение связано с целевым заказом работодателей. Если при проведения экзамена возникает необходимость дополнительной проверки </a:t>
            </a:r>
            <a:r>
              <a:rPr lang="ru-RU" sz="2800" dirty="0" err="1" smtClean="0">
                <a:solidFill>
                  <a:schemeClr val="bg1"/>
                </a:solidFill>
                <a:latin typeface="Times New Roman" pitchFamily="18" charset="0"/>
                <a:cs typeface="Times New Roman" pitchFamily="18" charset="0"/>
              </a:rPr>
              <a:t>сформированности</a:t>
            </a:r>
            <a:r>
              <a:rPr lang="ru-RU" sz="2800" dirty="0" smtClean="0">
                <a:solidFill>
                  <a:schemeClr val="bg1"/>
                </a:solidFill>
                <a:latin typeface="Times New Roman" pitchFamily="18" charset="0"/>
                <a:cs typeface="Times New Roman" pitchFamily="18" charset="0"/>
              </a:rPr>
              <a:t> отдельных компетенций, нужно предусмотреть соответствующие задания</a:t>
            </a:r>
            <a:r>
              <a:rPr lang="ru-RU" sz="2800" dirty="0" smtClean="0">
                <a:latin typeface="Times New Roman" pitchFamily="18" charset="0"/>
                <a:cs typeface="Times New Roman" pitchFamily="18" charset="0"/>
              </a:rPr>
              <a:t>.</a:t>
            </a:r>
            <a:endParaRPr lang="ru-RU" dirty="0"/>
          </a:p>
        </p:txBody>
      </p:sp>
      <p:sp>
        <p:nvSpPr>
          <p:cNvPr id="3" name="Заголовок 2"/>
          <p:cNvSpPr>
            <a:spLocks noGrp="1"/>
          </p:cNvSpPr>
          <p:nvPr>
            <p:ph type="title"/>
          </p:nvPr>
        </p:nvSpPr>
        <p:spPr/>
        <p:txBody>
          <a:bodyPr/>
          <a:lstStyle/>
          <a:p>
            <a:r>
              <a:rPr lang="ru-RU" dirty="0" smtClean="0"/>
              <a:t>Защита курсового проекта</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Оценка</a:t>
            </a:r>
            <a:endParaRPr lang="ru-RU" dirty="0"/>
          </a:p>
        </p:txBody>
      </p:sp>
      <p:graphicFrame>
        <p:nvGraphicFramePr>
          <p:cNvPr id="4" name="Объект 5"/>
          <p:cNvGraphicFramePr>
            <a:graphicFrameLocks noGrp="1"/>
          </p:cNvGraphicFramePr>
          <p:nvPr>
            <p:ph idx="1"/>
            <p:extLst>
              <p:ext uri="{D42A27DB-BD31-4B8C-83A1-F6EECF244321}">
                <p14:modId xmlns:p14="http://schemas.microsoft.com/office/powerpoint/2010/main" val="4009743261"/>
              </p:ext>
            </p:extLst>
          </p:nvPr>
        </p:nvGraphicFramePr>
        <p:xfrm>
          <a:off x="285720" y="1428736"/>
          <a:ext cx="8678768" cy="5492294"/>
        </p:xfrm>
        <a:graphic>
          <a:graphicData uri="http://schemas.openxmlformats.org/drawingml/2006/table">
            <a:tbl>
              <a:tblPr firstRow="1" bandRow="1">
                <a:tableStyleId>{5C22544A-7EE6-4342-B048-85BDC9FD1C3A}</a:tableStyleId>
              </a:tblPr>
              <a:tblGrid>
                <a:gridCol w="3782224"/>
                <a:gridCol w="4896544"/>
              </a:tblGrid>
              <a:tr h="559106">
                <a:tc>
                  <a:txBody>
                    <a:bodyPr/>
                    <a:lstStyle/>
                    <a:p>
                      <a:pPr marL="0" indent="0" algn="ctr" rtl="0" eaLnBrk="1" latinLnBrk="0" hangingPunct="1">
                        <a:lnSpc>
                          <a:spcPct val="100000"/>
                        </a:lnSpc>
                        <a:spcBef>
                          <a:spcPts val="0"/>
                        </a:spcBef>
                        <a:spcAft>
                          <a:spcPts val="0"/>
                        </a:spcAft>
                        <a:buClr>
                          <a:schemeClr val="accent2"/>
                        </a:buClr>
                        <a:buSzPct val="85000"/>
                        <a:buFont typeface="Wingdings 2"/>
                      </a:pPr>
                      <a:r>
                        <a:rPr kumimoji="0" lang="ru-RU" sz="1400" kern="1200" dirty="0">
                          <a:solidFill>
                            <a:schemeClr val="bg1"/>
                          </a:solidFill>
                          <a:latin typeface="+mn-lt"/>
                          <a:ea typeface="+mn-ea"/>
                          <a:cs typeface="+mn-cs"/>
                        </a:rPr>
                        <a:t>Оценка продукта деятельности</a:t>
                      </a:r>
                    </a:p>
                    <a:p>
                      <a:pPr marL="0" indent="0" algn="ctr" rtl="0" eaLnBrk="1" latinLnBrk="0" hangingPunct="1">
                        <a:lnSpc>
                          <a:spcPct val="100000"/>
                        </a:lnSpc>
                        <a:spcBef>
                          <a:spcPts val="0"/>
                        </a:spcBef>
                        <a:spcAft>
                          <a:spcPts val="0"/>
                        </a:spcAft>
                        <a:buClr>
                          <a:schemeClr val="accent2"/>
                        </a:buClr>
                        <a:buSzPct val="85000"/>
                        <a:buFont typeface="Wingdings 2"/>
                      </a:pPr>
                      <a:r>
                        <a:rPr kumimoji="0" lang="ru-RU" sz="1400" kern="1200" dirty="0">
                          <a:solidFill>
                            <a:schemeClr val="bg1"/>
                          </a:solidFill>
                          <a:latin typeface="+mn-lt"/>
                          <a:ea typeface="+mn-ea"/>
                          <a:cs typeface="+mn-cs"/>
                        </a:rPr>
                        <a:t>ЭТАЛОН</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eaLnBrk="1" latinLnBrk="0" hangingPunct="1">
                        <a:lnSpc>
                          <a:spcPct val="100000"/>
                        </a:lnSpc>
                        <a:spcBef>
                          <a:spcPts val="0"/>
                        </a:spcBef>
                        <a:spcAft>
                          <a:spcPts val="0"/>
                        </a:spcAft>
                        <a:buClr>
                          <a:schemeClr val="accent2"/>
                        </a:buClr>
                        <a:buSzPct val="85000"/>
                        <a:buFont typeface="Wingdings 2"/>
                      </a:pPr>
                      <a:r>
                        <a:rPr kumimoji="0" lang="ru-RU" sz="1400" kern="1200" dirty="0">
                          <a:solidFill>
                            <a:schemeClr val="bg1"/>
                          </a:solidFill>
                          <a:latin typeface="+mn-lt"/>
                          <a:ea typeface="+mn-ea"/>
                          <a:cs typeface="+mn-cs"/>
                        </a:rPr>
                        <a:t>Оценка процесса деятельности</a:t>
                      </a:r>
                    </a:p>
                    <a:p>
                      <a:pPr marL="0" indent="0" algn="ctr" rtl="0" eaLnBrk="1" latinLnBrk="0" hangingPunct="1">
                        <a:lnSpc>
                          <a:spcPct val="100000"/>
                        </a:lnSpc>
                        <a:spcBef>
                          <a:spcPts val="0"/>
                        </a:spcBef>
                        <a:spcAft>
                          <a:spcPts val="0"/>
                        </a:spcAft>
                        <a:buClr>
                          <a:schemeClr val="accent2"/>
                        </a:buClr>
                        <a:buSzPct val="85000"/>
                        <a:buFont typeface="Wingdings 2"/>
                      </a:pPr>
                      <a:r>
                        <a:rPr kumimoji="0" lang="ru-RU" sz="1400" kern="1200" dirty="0">
                          <a:solidFill>
                            <a:schemeClr val="bg1"/>
                          </a:solidFill>
                          <a:latin typeface="+mn-lt"/>
                          <a:ea typeface="+mn-ea"/>
                          <a:cs typeface="+mn-cs"/>
                        </a:rPr>
                        <a:t>АЛГОРИТМ</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581">
                <a:tc>
                  <a:txBody>
                    <a:bodyPr/>
                    <a:lstStyle/>
                    <a:p>
                      <a:pPr marL="274311" indent="-274311" algn="l" rtl="0" eaLnBrk="1" latinLnBrk="0" hangingPunct="1">
                        <a:spcBef>
                          <a:spcPts val="599"/>
                        </a:spcBef>
                        <a:buClr>
                          <a:schemeClr val="accent2"/>
                        </a:buClr>
                        <a:buSzPct val="85000"/>
                        <a:buFont typeface="Wingdings 2"/>
                      </a:pPr>
                      <a:r>
                        <a:rPr kumimoji="0" lang="ru-RU" sz="1400" kern="1200" dirty="0" smtClean="0">
                          <a:solidFill>
                            <a:schemeClr val="bg1"/>
                          </a:solidFill>
                          <a:latin typeface="+mn-lt"/>
                          <a:ea typeface="+mn-ea"/>
                          <a:cs typeface="+mn-cs"/>
                        </a:rPr>
                        <a:t>СООТВЕТСТВИЕ…</a:t>
                      </a:r>
                      <a:endParaRPr kumimoji="0" lang="ru-RU" sz="14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11" indent="-274311" algn="l" rtl="0" eaLnBrk="1" latinLnBrk="0" hangingPunct="1">
                        <a:spcBef>
                          <a:spcPts val="599"/>
                        </a:spcBef>
                        <a:buClr>
                          <a:schemeClr val="accent2"/>
                        </a:buClr>
                        <a:buSzPct val="85000"/>
                        <a:buFont typeface="Wingdings 2"/>
                      </a:pPr>
                      <a:endParaRPr kumimoji="0" lang="ru-RU" sz="14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24535">
                <a:tc>
                  <a:txBody>
                    <a:bodyPr/>
                    <a:lstStyle/>
                    <a:p>
                      <a:pPr marL="274311" indent="-274311" algn="l" rtl="0" eaLnBrk="1" latinLnBrk="0" hangingPunct="1">
                        <a:lnSpc>
                          <a:spcPct val="115000"/>
                        </a:lnSpc>
                        <a:spcBef>
                          <a:spcPts val="599"/>
                        </a:spcBef>
                        <a:spcAft>
                          <a:spcPts val="0"/>
                        </a:spcAft>
                        <a:buClr>
                          <a:schemeClr val="accent2"/>
                        </a:buClr>
                        <a:buSzPct val="85000"/>
                        <a:buFont typeface="Wingdings 2"/>
                      </a:pPr>
                      <a:r>
                        <a:rPr kumimoji="0" lang="ru-RU" sz="1400" kern="1200" dirty="0">
                          <a:solidFill>
                            <a:schemeClr val="bg1"/>
                          </a:solidFill>
                          <a:latin typeface="+mn-lt"/>
                          <a:ea typeface="+mn-ea"/>
                          <a:cs typeface="+mn-cs"/>
                        </a:rPr>
                        <a:t>-  соответствие (оформления  витрины, демонстрационных стендов, эстетической выкладки товара, цветового  решения) содержанию  и правилам (оформления торговых предложений);</a:t>
                      </a:r>
                    </a:p>
                    <a:p>
                      <a:pPr marL="274311" indent="-274311" algn="l" rtl="0" eaLnBrk="1" latinLnBrk="0" hangingPunct="1">
                        <a:lnSpc>
                          <a:spcPct val="115000"/>
                        </a:lnSpc>
                        <a:spcBef>
                          <a:spcPts val="599"/>
                        </a:spcBef>
                        <a:spcAft>
                          <a:spcPts val="0"/>
                        </a:spcAft>
                        <a:buClr>
                          <a:schemeClr val="accent2"/>
                        </a:buClr>
                        <a:buSzPct val="85000"/>
                        <a:buFont typeface="Wingdings 2"/>
                      </a:pPr>
                      <a:r>
                        <a:rPr kumimoji="0" lang="ru-RU" sz="1400" kern="1200" dirty="0">
                          <a:solidFill>
                            <a:schemeClr val="bg1"/>
                          </a:solidFill>
                          <a:latin typeface="+mn-lt"/>
                          <a:ea typeface="+mn-ea"/>
                          <a:cs typeface="+mn-cs"/>
                        </a:rPr>
                        <a:t>- соответствие  (простейших опросных анкет по сбору количественной и качественной информации) целям и задачам (опроса);</a:t>
                      </a:r>
                    </a:p>
                    <a:p>
                      <a:pPr marL="274311" indent="-274311" algn="l" rtl="0" eaLnBrk="1" latinLnBrk="0" hangingPunct="1">
                        <a:lnSpc>
                          <a:spcPct val="115000"/>
                        </a:lnSpc>
                        <a:spcBef>
                          <a:spcPts val="599"/>
                        </a:spcBef>
                        <a:spcAft>
                          <a:spcPts val="0"/>
                        </a:spcAft>
                        <a:buClr>
                          <a:schemeClr val="accent2"/>
                        </a:buClr>
                        <a:buSzPct val="85000"/>
                        <a:buFont typeface="Wingdings 2"/>
                      </a:pPr>
                      <a:r>
                        <a:rPr kumimoji="0" lang="ru-RU" sz="1400" kern="1200" dirty="0">
                          <a:solidFill>
                            <a:schemeClr val="bg1"/>
                          </a:solidFill>
                          <a:latin typeface="+mn-lt"/>
                          <a:ea typeface="+mn-ea"/>
                          <a:cs typeface="+mn-cs"/>
                        </a:rPr>
                        <a:t>- соблюдение требований к (структуре при составлении простейших объявлений);</a:t>
                      </a:r>
                    </a:p>
                    <a:p>
                      <a:pPr marL="274311" indent="-274311" algn="l" rtl="0" eaLnBrk="1" latinLnBrk="0" hangingPunct="1">
                        <a:lnSpc>
                          <a:spcPct val="115000"/>
                        </a:lnSpc>
                        <a:spcBef>
                          <a:spcPts val="599"/>
                        </a:spcBef>
                        <a:spcAft>
                          <a:spcPts val="0"/>
                        </a:spcAft>
                        <a:buClr>
                          <a:schemeClr val="accent2"/>
                        </a:buClr>
                        <a:buSzPct val="85000"/>
                        <a:buFont typeface="Wingdings 2"/>
                      </a:pPr>
                      <a:r>
                        <a:rPr kumimoji="0" lang="ru-RU" sz="1400" kern="1200" dirty="0">
                          <a:solidFill>
                            <a:schemeClr val="bg1"/>
                          </a:solidFill>
                          <a:latin typeface="+mn-lt"/>
                          <a:ea typeface="+mn-ea"/>
                          <a:cs typeface="+mn-cs"/>
                        </a:rPr>
                        <a:t>- достижение (поставленных целей и задач занятия);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11" indent="-274311" algn="l" rtl="0" eaLnBrk="1" latinLnBrk="0" hangingPunct="1">
                        <a:lnSpc>
                          <a:spcPct val="115000"/>
                        </a:lnSpc>
                        <a:spcBef>
                          <a:spcPts val="599"/>
                        </a:spcBef>
                        <a:spcAft>
                          <a:spcPts val="0"/>
                        </a:spcAft>
                        <a:buClr>
                          <a:schemeClr val="accent2"/>
                        </a:buClr>
                        <a:buSzPct val="85000"/>
                        <a:buFont typeface="Wingdings 2"/>
                      </a:pPr>
                      <a:r>
                        <a:rPr kumimoji="0" lang="ru-RU" sz="1400" kern="1200" dirty="0">
                          <a:solidFill>
                            <a:schemeClr val="bg1"/>
                          </a:solidFill>
                          <a:latin typeface="+mn-lt"/>
                          <a:ea typeface="+mn-ea"/>
                          <a:cs typeface="+mn-cs"/>
                        </a:rPr>
                        <a:t>- соответствие … (технологическим требованиям, СНиП, СанПиН…);</a:t>
                      </a:r>
                    </a:p>
                    <a:p>
                      <a:pPr marL="274311" indent="-274311" algn="l" rtl="0" eaLnBrk="1" latinLnBrk="0" hangingPunct="1">
                        <a:lnSpc>
                          <a:spcPct val="115000"/>
                        </a:lnSpc>
                        <a:spcBef>
                          <a:spcPts val="599"/>
                        </a:spcBef>
                        <a:spcAft>
                          <a:spcPts val="0"/>
                        </a:spcAft>
                        <a:buClr>
                          <a:schemeClr val="accent2"/>
                        </a:buClr>
                        <a:buSzPct val="85000"/>
                        <a:buFont typeface="Wingdings 2"/>
                      </a:pPr>
                      <a:r>
                        <a:rPr kumimoji="0" lang="ru-RU" sz="1400" kern="1200" dirty="0">
                          <a:solidFill>
                            <a:schemeClr val="bg1"/>
                          </a:solidFill>
                          <a:latin typeface="+mn-lt"/>
                          <a:ea typeface="+mn-ea"/>
                          <a:cs typeface="+mn-cs"/>
                        </a:rPr>
                        <a:t>- соответствие этапов (определения неисправностей и объема работ автомобиля, его агрегатов и систем инструкционной карте);</a:t>
                      </a:r>
                    </a:p>
                    <a:p>
                      <a:pPr marL="274311" indent="-274311" algn="l" rtl="0" eaLnBrk="1" latinLnBrk="0" hangingPunct="1">
                        <a:lnSpc>
                          <a:spcPct val="115000"/>
                        </a:lnSpc>
                        <a:spcBef>
                          <a:spcPts val="599"/>
                        </a:spcBef>
                        <a:spcAft>
                          <a:spcPts val="0"/>
                        </a:spcAft>
                        <a:buClr>
                          <a:schemeClr val="accent2"/>
                        </a:buClr>
                        <a:buSzPct val="85000"/>
                        <a:buFont typeface="Wingdings 2"/>
                      </a:pPr>
                      <a:r>
                        <a:rPr kumimoji="0" lang="ru-RU" sz="1400" kern="1200" dirty="0">
                          <a:solidFill>
                            <a:schemeClr val="bg1"/>
                          </a:solidFill>
                          <a:latin typeface="+mn-lt"/>
                          <a:ea typeface="+mn-ea"/>
                          <a:cs typeface="+mn-cs"/>
                        </a:rPr>
                        <a:t>- осуществление всех форм банкетного обслуживания в соответствии с профессиональными стандартами обслуживания;</a:t>
                      </a:r>
                    </a:p>
                    <a:p>
                      <a:pPr marL="274311" indent="-274311" algn="l" rtl="0" eaLnBrk="1" latinLnBrk="0" hangingPunct="1">
                        <a:lnSpc>
                          <a:spcPct val="115000"/>
                        </a:lnSpc>
                        <a:spcBef>
                          <a:spcPts val="599"/>
                        </a:spcBef>
                        <a:spcAft>
                          <a:spcPts val="0"/>
                        </a:spcAft>
                        <a:buClr>
                          <a:schemeClr val="accent2"/>
                        </a:buClr>
                        <a:buSzPct val="85000"/>
                        <a:buFont typeface="Wingdings 2"/>
                      </a:pPr>
                      <a:r>
                        <a:rPr kumimoji="0" lang="ru-RU" sz="1400" kern="1200" dirty="0">
                          <a:solidFill>
                            <a:schemeClr val="bg1"/>
                          </a:solidFill>
                          <a:latin typeface="+mn-lt"/>
                          <a:ea typeface="+mn-ea"/>
                          <a:cs typeface="+mn-cs"/>
                        </a:rPr>
                        <a:t>- соблюдение технологической последовательности (маршрута, алгоритма)…;</a:t>
                      </a:r>
                    </a:p>
                    <a:p>
                      <a:pPr marL="274311" indent="-274311" algn="l" rtl="0" eaLnBrk="1" latinLnBrk="0" hangingPunct="1">
                        <a:lnSpc>
                          <a:spcPct val="115000"/>
                        </a:lnSpc>
                        <a:spcBef>
                          <a:spcPts val="599"/>
                        </a:spcBef>
                        <a:spcAft>
                          <a:spcPts val="0"/>
                        </a:spcAft>
                        <a:buClr>
                          <a:schemeClr val="accent2"/>
                        </a:buClr>
                        <a:buSzPct val="85000"/>
                        <a:buFont typeface="Wingdings 2"/>
                      </a:pPr>
                      <a:r>
                        <a:rPr kumimoji="0" lang="ru-RU" sz="1400" kern="1200" dirty="0">
                          <a:solidFill>
                            <a:schemeClr val="bg1"/>
                          </a:solidFill>
                          <a:latin typeface="+mn-lt"/>
                          <a:ea typeface="+mn-ea"/>
                          <a:cs typeface="+mn-cs"/>
                        </a:rPr>
                        <a:t>- выполнение требований (инструкций и правил техники безопасности в ходе разборки, сборки узлов, агрегатов автомобиля и устранения неисправности);</a:t>
                      </a:r>
                    </a:p>
                    <a:p>
                      <a:pPr marL="274311" indent="-274311" algn="l" rtl="0" eaLnBrk="1" latinLnBrk="0" hangingPunct="1">
                        <a:lnSpc>
                          <a:spcPct val="115000"/>
                        </a:lnSpc>
                        <a:spcBef>
                          <a:spcPts val="599"/>
                        </a:spcBef>
                        <a:spcAft>
                          <a:spcPts val="0"/>
                        </a:spcAft>
                        <a:buClr>
                          <a:schemeClr val="accent2"/>
                        </a:buClr>
                        <a:buSzPct val="85000"/>
                        <a:buFont typeface="Wingdings 2"/>
                      </a:pPr>
                      <a:r>
                        <a:rPr kumimoji="0" lang="ru-RU" sz="1400" kern="1200" dirty="0">
                          <a:solidFill>
                            <a:schemeClr val="bg1"/>
                          </a:solidFill>
                          <a:latin typeface="+mn-lt"/>
                          <a:ea typeface="+mn-ea"/>
                          <a:cs typeface="+mn-cs"/>
                        </a:rPr>
                        <a:t>- использование новых технологий (или их элементов) при…</a:t>
                      </a:r>
                    </a:p>
                    <a:p>
                      <a:pPr marL="274311" indent="-274311" algn="l" rtl="0" eaLnBrk="1" latinLnBrk="0" hangingPunct="1">
                        <a:lnSpc>
                          <a:spcPct val="115000"/>
                        </a:lnSpc>
                        <a:spcBef>
                          <a:spcPts val="599"/>
                        </a:spcBef>
                        <a:spcAft>
                          <a:spcPts val="0"/>
                        </a:spcAft>
                        <a:buClr>
                          <a:schemeClr val="accent2"/>
                        </a:buClr>
                        <a:buSzPct val="85000"/>
                        <a:buFont typeface="Wingdings 2"/>
                      </a:pPr>
                      <a:r>
                        <a:rPr kumimoji="0" lang="ru-RU" sz="1400" kern="1200" dirty="0">
                          <a:solidFill>
                            <a:schemeClr val="bg1"/>
                          </a:solidFill>
                          <a:latin typeface="+mn-lt"/>
                          <a:ea typeface="+mn-ea"/>
                          <a:cs typeface="+mn-cs"/>
                        </a:rPr>
                        <a:t>- выполнение … с применением новых (можно указать каких) технологий (или их элементов)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152400"/>
            <a:ext cx="8363272" cy="1116360"/>
          </a:xfrm>
        </p:spPr>
        <p:txBody>
          <a:bodyPr>
            <a:normAutofit/>
          </a:bodyPr>
          <a:lstStyle/>
          <a:p>
            <a:r>
              <a:rPr lang="ru-RU" sz="2400" b="1" dirty="0" smtClean="0"/>
              <a:t>Оценка</a:t>
            </a:r>
            <a:endParaRPr lang="ru-RU" sz="2400" b="1" dirty="0"/>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1505" name="Object 1"/>
          <p:cNvGraphicFramePr>
            <a:graphicFrameLocks noChangeAspect="1"/>
          </p:cNvGraphicFramePr>
          <p:nvPr>
            <p:extLst>
              <p:ext uri="{D42A27DB-BD31-4B8C-83A1-F6EECF244321}">
                <p14:modId xmlns:p14="http://schemas.microsoft.com/office/powerpoint/2010/main" val="3037086937"/>
              </p:ext>
            </p:extLst>
          </p:nvPr>
        </p:nvGraphicFramePr>
        <p:xfrm>
          <a:off x="797185" y="1392718"/>
          <a:ext cx="6655135" cy="5060618"/>
        </p:xfrm>
        <a:graphic>
          <a:graphicData uri="http://schemas.openxmlformats.org/presentationml/2006/ole">
            <mc:AlternateContent xmlns:mc="http://schemas.openxmlformats.org/markup-compatibility/2006">
              <mc:Choice xmlns:v="urn:schemas-microsoft-com:vml" Requires="v">
                <p:oleObj spid="_x0000_s21507" name="Слайд" r:id="rId3" imgW="4570501" imgH="3427400" progId="PowerPoint.Slide.12">
                  <p:embed/>
                </p:oleObj>
              </mc:Choice>
              <mc:Fallback>
                <p:oleObj name="Слайд" r:id="rId3" imgW="4570501" imgH="3427400" progId="PowerPoint.Slide.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185" y="1392718"/>
                        <a:ext cx="6655135" cy="5060618"/>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152400"/>
            <a:ext cx="8363272" cy="1044352"/>
          </a:xfrm>
        </p:spPr>
        <p:txBody>
          <a:bodyPr>
            <a:normAutofit/>
          </a:bodyPr>
          <a:lstStyle/>
          <a:p>
            <a:r>
              <a:rPr lang="ru-RU" sz="2400" b="1" dirty="0" smtClean="0"/>
              <a:t>Оценка</a:t>
            </a:r>
            <a:endParaRPr lang="ru-RU" sz="2400" b="1" dirty="0"/>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8673" name="Object 1"/>
          <p:cNvGraphicFramePr>
            <a:graphicFrameLocks noChangeAspect="1"/>
          </p:cNvGraphicFramePr>
          <p:nvPr>
            <p:extLst>
              <p:ext uri="{D42A27DB-BD31-4B8C-83A1-F6EECF244321}">
                <p14:modId xmlns:p14="http://schemas.microsoft.com/office/powerpoint/2010/main" val="4108480932"/>
              </p:ext>
            </p:extLst>
          </p:nvPr>
        </p:nvGraphicFramePr>
        <p:xfrm>
          <a:off x="1203868" y="1349151"/>
          <a:ext cx="6968532" cy="5032177"/>
        </p:xfrm>
        <a:graphic>
          <a:graphicData uri="http://schemas.openxmlformats.org/presentationml/2006/ole">
            <mc:AlternateContent xmlns:mc="http://schemas.openxmlformats.org/markup-compatibility/2006">
              <mc:Choice xmlns:v="urn:schemas-microsoft-com:vml" Requires="v">
                <p:oleObj spid="_x0000_s28676" name="Слайд" r:id="rId3" imgW="4570501" imgH="3427400" progId="PowerPoint.Slide.12">
                  <p:embed/>
                </p:oleObj>
              </mc:Choice>
              <mc:Fallback>
                <p:oleObj name="Слайд" r:id="rId3" imgW="4570501" imgH="3427400" progId="PowerPoint.Slide.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868" y="1349151"/>
                        <a:ext cx="6968532" cy="5032177"/>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Задания</a:t>
            </a:r>
            <a:endParaRPr lang="ru-RU" dirty="0"/>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9697" name="Object 1"/>
          <p:cNvGraphicFramePr>
            <a:graphicFrameLocks noChangeAspect="1"/>
          </p:cNvGraphicFramePr>
          <p:nvPr>
            <p:extLst>
              <p:ext uri="{D42A27DB-BD31-4B8C-83A1-F6EECF244321}">
                <p14:modId xmlns:p14="http://schemas.microsoft.com/office/powerpoint/2010/main" val="2923246414"/>
              </p:ext>
            </p:extLst>
          </p:nvPr>
        </p:nvGraphicFramePr>
        <p:xfrm>
          <a:off x="1643041" y="1371600"/>
          <a:ext cx="6241327" cy="5081736"/>
        </p:xfrm>
        <a:graphic>
          <a:graphicData uri="http://schemas.openxmlformats.org/presentationml/2006/ole">
            <mc:AlternateContent xmlns:mc="http://schemas.openxmlformats.org/markup-compatibility/2006">
              <mc:Choice xmlns:v="urn:schemas-microsoft-com:vml" Requires="v">
                <p:oleObj spid="_x0000_s29700" name="Слайд" r:id="rId3" imgW="4562943" imgH="3421488" progId="PowerPoint.Slide.12">
                  <p:embed/>
                </p:oleObj>
              </mc:Choice>
              <mc:Fallback>
                <p:oleObj name="Слайд" r:id="rId3" imgW="4562943" imgH="3421488" progId="PowerPoint.Slide.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041" y="1371600"/>
                        <a:ext cx="6241327" cy="5081736"/>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152400"/>
            <a:ext cx="8363272" cy="1044352"/>
          </a:xfrm>
        </p:spPr>
        <p:txBody>
          <a:bodyPr>
            <a:normAutofit/>
          </a:bodyPr>
          <a:lstStyle/>
          <a:p>
            <a:r>
              <a:rPr lang="ru-RU" sz="2400" b="1" dirty="0" smtClean="0"/>
              <a:t>Правила описания условий</a:t>
            </a:r>
            <a:endParaRPr lang="ru-RU" sz="2400" b="1" dirty="0"/>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0721" name="Object 1"/>
          <p:cNvGraphicFramePr>
            <a:graphicFrameLocks noChangeAspect="1"/>
          </p:cNvGraphicFramePr>
          <p:nvPr>
            <p:extLst>
              <p:ext uri="{D42A27DB-BD31-4B8C-83A1-F6EECF244321}">
                <p14:modId xmlns:p14="http://schemas.microsoft.com/office/powerpoint/2010/main" val="101654290"/>
              </p:ext>
            </p:extLst>
          </p:nvPr>
        </p:nvGraphicFramePr>
        <p:xfrm>
          <a:off x="1547664" y="1339598"/>
          <a:ext cx="6119942" cy="4584940"/>
        </p:xfrm>
        <a:graphic>
          <a:graphicData uri="http://schemas.openxmlformats.org/presentationml/2006/ole">
            <mc:AlternateContent xmlns:mc="http://schemas.openxmlformats.org/markup-compatibility/2006">
              <mc:Choice xmlns:v="urn:schemas-microsoft-com:vml" Requires="v">
                <p:oleObj spid="_x0000_s30724" name="Слайд" r:id="rId3" imgW="4570501" imgH="3427400" progId="PowerPoint.Slide.12">
                  <p:embed/>
                </p:oleObj>
              </mc:Choice>
              <mc:Fallback>
                <p:oleObj name="Слайд" r:id="rId3" imgW="4570501" imgH="3427400" progId="PowerPoint.Slide.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339598"/>
                        <a:ext cx="6119942" cy="4584940"/>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Задания</a:t>
            </a:r>
            <a:endParaRPr lang="ru-RU" dirty="0"/>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1745" name="Object 1"/>
          <p:cNvGraphicFramePr>
            <a:graphicFrameLocks noChangeAspect="1"/>
          </p:cNvGraphicFramePr>
          <p:nvPr>
            <p:extLst>
              <p:ext uri="{D42A27DB-BD31-4B8C-83A1-F6EECF244321}">
                <p14:modId xmlns:p14="http://schemas.microsoft.com/office/powerpoint/2010/main" val="3953920066"/>
              </p:ext>
            </p:extLst>
          </p:nvPr>
        </p:nvGraphicFramePr>
        <p:xfrm>
          <a:off x="1058760" y="1371600"/>
          <a:ext cx="6825608" cy="5242186"/>
        </p:xfrm>
        <a:graphic>
          <a:graphicData uri="http://schemas.openxmlformats.org/presentationml/2006/ole">
            <mc:AlternateContent xmlns:mc="http://schemas.openxmlformats.org/markup-compatibility/2006">
              <mc:Choice xmlns:v="urn:schemas-microsoft-com:vml" Requires="v">
                <p:oleObj spid="_x0000_s31748" name="Слайд" r:id="rId3" imgW="4570501" imgH="3427400" progId="PowerPoint.Slide.12">
                  <p:embed/>
                </p:oleObj>
              </mc:Choice>
              <mc:Fallback>
                <p:oleObj name="Слайд" r:id="rId3" imgW="4570501" imgH="3427400" progId="PowerPoint.Slide.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760" y="1371600"/>
                        <a:ext cx="6825608" cy="5242186"/>
                      </a:xfrm>
                      <a:prstGeom prst="rect">
                        <a:avLst/>
                      </a:prstGeom>
                      <a:noFill/>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7500" lnSpcReduction="20000"/>
          </a:bodyPr>
          <a:lstStyle/>
          <a:p>
            <a:r>
              <a:rPr lang="ru-RU" b="1" u="sng" cap="small" dirty="0" smtClean="0">
                <a:solidFill>
                  <a:schemeClr val="bg1"/>
                </a:solidFill>
              </a:rPr>
              <a:t>Условия допуска к экзамену</a:t>
            </a:r>
          </a:p>
          <a:p>
            <a:pPr>
              <a:buNone/>
            </a:pPr>
            <a:r>
              <a:rPr lang="ru-RU" dirty="0" smtClean="0">
                <a:solidFill>
                  <a:schemeClr val="bg1"/>
                </a:solidFill>
              </a:rPr>
              <a:t>4.2.1 Экзамен (квалификационный) проводится после изучения всех МДК  модуля, прохождения учебной и производственной практики. К экзамену (квалификационному) могут быть допущены обучающиеся успешно освоившие все элементы программы профессионального модуля: теоретическую часть модуля (МДК) и практики.</a:t>
            </a:r>
          </a:p>
          <a:p>
            <a:pPr>
              <a:buNone/>
            </a:pPr>
            <a:r>
              <a:rPr lang="ru-RU" dirty="0" smtClean="0">
                <a:solidFill>
                  <a:schemeClr val="bg1"/>
                </a:solidFill>
              </a:rPr>
              <a:t>4.2.2. По отдельным элементам программы профессионального модуля проводится промежуточная аттестация -  по учебной и  производственной практикам – дифференцированный зачет, по междисциплинарному курсу – экзамен. Контроль освоения МДК и прохождения практики направлен на оценку результатов преимущественно теоретического обучения и практической подготовленности.</a:t>
            </a:r>
          </a:p>
          <a:p>
            <a:pPr>
              <a:buNone/>
            </a:pPr>
            <a:r>
              <a:rPr lang="ru-RU" dirty="0" smtClean="0">
                <a:solidFill>
                  <a:schemeClr val="bg1"/>
                </a:solidFill>
              </a:rPr>
              <a:t>4.2.3 Экзамен (квалификационный)  проводится в день, освобожденный от других видов  учебных занятий в счет  времени,  отведенного учебным планом по специальности на  промежуточную аттестацию. </a:t>
            </a:r>
          </a:p>
          <a:p>
            <a:endParaRPr lang="ru-RU" dirty="0">
              <a:solidFill>
                <a:schemeClr val="bg1"/>
              </a:solidFill>
            </a:endParaRPr>
          </a:p>
        </p:txBody>
      </p:sp>
      <p:sp>
        <p:nvSpPr>
          <p:cNvPr id="3" name="Заголовок 2"/>
          <p:cNvSpPr>
            <a:spLocks noGrp="1"/>
          </p:cNvSpPr>
          <p:nvPr>
            <p:ph type="title"/>
          </p:nvPr>
        </p:nvSpPr>
        <p:spPr>
          <a:xfrm>
            <a:off x="214282" y="785794"/>
            <a:ext cx="8678198" cy="714380"/>
          </a:xfrm>
        </p:spPr>
        <p:txBody>
          <a:bodyPr>
            <a:noAutofit/>
          </a:bodyPr>
          <a:lstStyle/>
          <a:p>
            <a:r>
              <a:rPr lang="ru-RU" sz="2200" b="1" dirty="0" smtClean="0"/>
              <a:t>Рабочая инструкция </a:t>
            </a:r>
            <a:r>
              <a:rPr lang="ru-RU" sz="2200" b="1" dirty="0" smtClean="0"/>
              <a:t>проведения </a:t>
            </a:r>
            <a:r>
              <a:rPr lang="ru-RU" sz="2200" b="1" dirty="0" smtClean="0"/>
              <a:t>экзамена (квалификационного)</a:t>
            </a:r>
            <a:r>
              <a:rPr lang="ru-RU" sz="2100" dirty="0" smtClean="0"/>
              <a:t/>
            </a:r>
            <a:br>
              <a:rPr lang="ru-RU" sz="2100" dirty="0" smtClean="0"/>
            </a:br>
            <a:endParaRPr lang="ru-RU" sz="2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1268760"/>
            <a:ext cx="8643998" cy="4827240"/>
          </a:xfrm>
        </p:spPr>
        <p:txBody>
          <a:bodyPr>
            <a:noAutofit/>
          </a:bodyPr>
          <a:lstStyle/>
          <a:p>
            <a:r>
              <a:rPr lang="ru-RU" sz="1400" b="1" u="sng" cap="small" dirty="0" smtClean="0">
                <a:solidFill>
                  <a:schemeClr val="bg1"/>
                </a:solidFill>
              </a:rPr>
              <a:t>Порядок  проведения экзамена  (квалификационного)</a:t>
            </a:r>
          </a:p>
          <a:p>
            <a:pPr>
              <a:buNone/>
            </a:pPr>
            <a:r>
              <a:rPr lang="ru-RU" sz="1400" dirty="0" smtClean="0">
                <a:solidFill>
                  <a:schemeClr val="bg1"/>
                </a:solidFill>
              </a:rPr>
              <a:t>4.3.1.  Экзамен проводится одновременно для всей учебной группы, по подгруппам, путем выполнения практических заданий. Задание предусматривает одновременную проверку освоения всех компетенций.</a:t>
            </a:r>
          </a:p>
          <a:p>
            <a:pPr>
              <a:buNone/>
            </a:pPr>
            <a:r>
              <a:rPr lang="ru-RU" sz="1400" dirty="0" smtClean="0">
                <a:solidFill>
                  <a:schemeClr val="bg1"/>
                </a:solidFill>
              </a:rPr>
              <a:t>       Председателем комиссии определяется время начала проведения Экзамена (квалификационного) и его длительность. Длительность экзамена (квалификационного) зависит от сложности и объема выполняемого задания.</a:t>
            </a:r>
          </a:p>
          <a:p>
            <a:pPr>
              <a:buNone/>
            </a:pPr>
            <a:r>
              <a:rPr lang="ru-RU" sz="1400" dirty="0" smtClean="0">
                <a:solidFill>
                  <a:schemeClr val="bg1"/>
                </a:solidFill>
              </a:rPr>
              <a:t>      В помещении во время сдачи экзамена (квалификационного) могут находиться Председатель и члены экзаменационной комиссии, подгруппа экзаменующихся (не более 10-15 человек одновременно). Присутствие на экзамене (квалификационном) посторонних лиц (включая инспектирующие органы) без разрешения Председателя экзаменационной комиссии не допускается.</a:t>
            </a:r>
          </a:p>
          <a:p>
            <a:pPr>
              <a:buNone/>
            </a:pPr>
            <a:r>
              <a:rPr lang="ru-RU" sz="1400" dirty="0" smtClean="0">
                <a:solidFill>
                  <a:schemeClr val="bg1"/>
                </a:solidFill>
              </a:rPr>
              <a:t>        Обучающийся входит и называет свою фамилию.</a:t>
            </a:r>
          </a:p>
          <a:p>
            <a:pPr>
              <a:buNone/>
            </a:pPr>
            <a:r>
              <a:rPr lang="ru-RU" sz="1400" dirty="0" smtClean="0">
                <a:solidFill>
                  <a:schemeClr val="bg1"/>
                </a:solidFill>
              </a:rPr>
              <a:t>       Преподаватель дает краткую характеристику данному учащемуся по степени освоения МДК модуля, затем руководитель учебной/производственной практики дает характеристику по освоению программы практики.</a:t>
            </a:r>
          </a:p>
          <a:p>
            <a:pPr>
              <a:buNone/>
            </a:pPr>
            <a:r>
              <a:rPr lang="ru-RU" sz="1400" dirty="0" smtClean="0">
                <a:solidFill>
                  <a:schemeClr val="bg1"/>
                </a:solidFill>
              </a:rPr>
              <a:t>4.3.2. Для проведения экзамена (квалификационного) с использованием экзаменационных материалов в виде вариантов практических заданий каждый экзаменующийся берет бланк экзаменационного задания и называет его номер экзаменационной комиссии для занесения в протокол. После этого знакомится с текстом задания, инструкцией к нему, лимитом времени, условиями выполнения задания и критериями оценки. Экзаменующийся приступает к выполнению задания; с этого момента начинается отсчет времени.</a:t>
            </a:r>
          </a:p>
          <a:p>
            <a:endParaRPr lang="ru-RU" sz="1400" dirty="0">
              <a:solidFill>
                <a:schemeClr val="bg1"/>
              </a:solidFill>
            </a:endParaRPr>
          </a:p>
        </p:txBody>
      </p:sp>
      <p:sp>
        <p:nvSpPr>
          <p:cNvPr id="3" name="Заголовок 2"/>
          <p:cNvSpPr>
            <a:spLocks noGrp="1"/>
          </p:cNvSpPr>
          <p:nvPr>
            <p:ph type="title"/>
          </p:nvPr>
        </p:nvSpPr>
        <p:spPr>
          <a:xfrm>
            <a:off x="214282" y="785794"/>
            <a:ext cx="8643998" cy="714380"/>
          </a:xfrm>
        </p:spPr>
        <p:txBody>
          <a:bodyPr>
            <a:normAutofit fontScale="90000"/>
          </a:bodyPr>
          <a:lstStyle/>
          <a:p>
            <a:r>
              <a:rPr lang="ru-RU" sz="2400" b="1" dirty="0" smtClean="0"/>
              <a:t>Рабочая инструкция </a:t>
            </a:r>
            <a:r>
              <a:rPr lang="ru-RU" sz="2400" b="1" dirty="0" smtClean="0"/>
              <a:t>проведения </a:t>
            </a:r>
            <a:r>
              <a:rPr lang="ru-RU" sz="2400" b="1" dirty="0" smtClean="0"/>
              <a:t>экзамена (квалификационного)</a:t>
            </a:r>
            <a:r>
              <a:rPr lang="ru-RU" sz="2400" dirty="0" smtClean="0"/>
              <a:t/>
            </a:r>
            <a:br>
              <a:rPr lang="ru-RU" sz="2400" dirty="0" smtClean="0"/>
            </a:br>
            <a:endParaRPr lang="ru-RU"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marL="457200" indent="-457200">
              <a:buAutoNum type="arabicPeriod"/>
            </a:pPr>
            <a:r>
              <a:rPr lang="ru-RU" dirty="0" smtClean="0">
                <a:solidFill>
                  <a:schemeClr val="bg1"/>
                </a:solidFill>
              </a:rPr>
              <a:t>Время</a:t>
            </a:r>
          </a:p>
          <a:p>
            <a:pPr marL="457200" indent="-457200">
              <a:buFont typeface="Wingdings 2"/>
              <a:buAutoNum type="arabicPeriod"/>
            </a:pPr>
            <a:r>
              <a:rPr lang="ru-RU" dirty="0" smtClean="0">
                <a:solidFill>
                  <a:schemeClr val="bg1"/>
                </a:solidFill>
              </a:rPr>
              <a:t>Условия</a:t>
            </a:r>
          </a:p>
          <a:p>
            <a:pPr marL="457200" indent="-457200">
              <a:buFont typeface="Wingdings 2"/>
              <a:buAutoNum type="arabicPeriod"/>
            </a:pPr>
            <a:r>
              <a:rPr lang="ru-RU" dirty="0" smtClean="0">
                <a:solidFill>
                  <a:schemeClr val="bg1"/>
                </a:solidFill>
              </a:rPr>
              <a:t>Порядок проведения</a:t>
            </a:r>
          </a:p>
          <a:p>
            <a:pPr marL="457200" indent="-457200">
              <a:buFont typeface="Wingdings 2"/>
              <a:buAutoNum type="arabicPeriod"/>
            </a:pPr>
            <a:r>
              <a:rPr lang="ru-RU" dirty="0" smtClean="0">
                <a:solidFill>
                  <a:schemeClr val="bg1"/>
                </a:solidFill>
              </a:rPr>
              <a:t>Документы</a:t>
            </a:r>
          </a:p>
          <a:p>
            <a:pPr marL="342900" indent="-342900">
              <a:buAutoNum type="arabicPeriod"/>
            </a:pPr>
            <a:endParaRPr lang="ru-RU" sz="1800" dirty="0" smtClean="0">
              <a:solidFill>
                <a:schemeClr val="bg1"/>
              </a:solidFill>
            </a:endParaRPr>
          </a:p>
          <a:p>
            <a:endParaRPr lang="ru-RU" sz="1800" dirty="0" smtClean="0">
              <a:solidFill>
                <a:schemeClr val="bg1"/>
              </a:solidFill>
            </a:endParaRPr>
          </a:p>
          <a:p>
            <a:endParaRPr lang="ru-RU" sz="1800" dirty="0">
              <a:solidFill>
                <a:schemeClr val="bg1"/>
              </a:solidFill>
            </a:endParaRPr>
          </a:p>
        </p:txBody>
      </p:sp>
      <p:sp>
        <p:nvSpPr>
          <p:cNvPr id="3" name="Заголовок 2"/>
          <p:cNvSpPr>
            <a:spLocks noGrp="1"/>
          </p:cNvSpPr>
          <p:nvPr>
            <p:ph type="title"/>
          </p:nvPr>
        </p:nvSpPr>
        <p:spPr>
          <a:xfrm>
            <a:off x="457200" y="357166"/>
            <a:ext cx="8229600" cy="857256"/>
          </a:xfrm>
        </p:spPr>
        <p:txBody>
          <a:bodyPr>
            <a:normAutofit/>
          </a:bodyPr>
          <a:lstStyle/>
          <a:p>
            <a:r>
              <a:rPr lang="ru-RU" sz="2400" b="1" dirty="0" smtClean="0"/>
              <a:t>Вопросы обсуждения</a:t>
            </a:r>
            <a:endParaRPr lang="ru-RU"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1524000"/>
            <a:ext cx="8572560" cy="4572000"/>
          </a:xfrm>
        </p:spPr>
        <p:txBody>
          <a:bodyPr>
            <a:noAutofit/>
          </a:bodyPr>
          <a:lstStyle/>
          <a:p>
            <a:r>
              <a:rPr lang="ru-RU" sz="1400" b="1" u="sng" cap="small" dirty="0" smtClean="0">
                <a:solidFill>
                  <a:schemeClr val="bg1"/>
                </a:solidFill>
              </a:rPr>
              <a:t>Порядок  проведения экзамена  (квалификационного)</a:t>
            </a:r>
            <a:endParaRPr lang="ru-RU" sz="1400" dirty="0" smtClean="0">
              <a:solidFill>
                <a:schemeClr val="bg1"/>
              </a:solidFill>
            </a:endParaRPr>
          </a:p>
          <a:p>
            <a:pPr>
              <a:buNone/>
            </a:pPr>
            <a:r>
              <a:rPr lang="ru-RU" sz="1400" dirty="0" smtClean="0">
                <a:solidFill>
                  <a:schemeClr val="bg1"/>
                </a:solidFill>
              </a:rPr>
              <a:t>4.3.3. В ходе выполнения экзаменационного задания экзаменующийся должен продемонстрировать комиссии практический опыт: </a:t>
            </a:r>
          </a:p>
          <a:p>
            <a:pPr lvl="0">
              <a:buNone/>
            </a:pPr>
            <a:r>
              <a:rPr lang="ru-RU" sz="1400" dirty="0" smtClean="0">
                <a:solidFill>
                  <a:schemeClr val="bg1"/>
                </a:solidFill>
              </a:rPr>
              <a:t>согласно освоенным умениям (по ФГОС)</a:t>
            </a:r>
          </a:p>
          <a:p>
            <a:pPr lvl="0">
              <a:buNone/>
            </a:pPr>
            <a:r>
              <a:rPr lang="ru-RU" sz="1400" dirty="0" smtClean="0">
                <a:solidFill>
                  <a:schemeClr val="bg1"/>
                </a:solidFill>
              </a:rPr>
              <a:t>самостоятельности выполнения задания; </a:t>
            </a:r>
          </a:p>
          <a:p>
            <a:pPr lvl="0">
              <a:buNone/>
            </a:pPr>
            <a:r>
              <a:rPr lang="ru-RU" sz="1400" dirty="0" smtClean="0">
                <a:solidFill>
                  <a:schemeClr val="bg1"/>
                </a:solidFill>
              </a:rPr>
              <a:t>своевременности выполнения задания в соответствии с установленным лимитом времени; </a:t>
            </a:r>
          </a:p>
          <a:p>
            <a:pPr lvl="0">
              <a:buNone/>
            </a:pPr>
            <a:r>
              <a:rPr lang="ru-RU" sz="1400" dirty="0" smtClean="0">
                <a:solidFill>
                  <a:schemeClr val="bg1"/>
                </a:solidFill>
              </a:rPr>
              <a:t>поиска информации, необходимой для эффективного выполнения профессиональных задач.</a:t>
            </a:r>
          </a:p>
          <a:p>
            <a:pPr>
              <a:buNone/>
            </a:pPr>
            <a:r>
              <a:rPr lang="ru-RU" sz="1400" dirty="0" smtClean="0">
                <a:solidFill>
                  <a:schemeClr val="bg1"/>
                </a:solidFill>
              </a:rPr>
              <a:t>4.3.4.Члены экзаменационной комиссии наблюдают за процессом выполнения задания и определяют уровень </a:t>
            </a:r>
            <a:r>
              <a:rPr lang="ru-RU" sz="1400" dirty="0" err="1" smtClean="0">
                <a:solidFill>
                  <a:schemeClr val="bg1"/>
                </a:solidFill>
              </a:rPr>
              <a:t>сформированности</a:t>
            </a:r>
            <a:r>
              <a:rPr lang="ru-RU" sz="1400" dirty="0" smtClean="0">
                <a:solidFill>
                  <a:schemeClr val="bg1"/>
                </a:solidFill>
              </a:rPr>
              <a:t> общих и профессиональных компетенций обучающегося.</a:t>
            </a:r>
          </a:p>
          <a:p>
            <a:pPr>
              <a:buNone/>
            </a:pPr>
            <a:r>
              <a:rPr lang="ru-RU" sz="1400" dirty="0" smtClean="0">
                <a:solidFill>
                  <a:schemeClr val="bg1"/>
                </a:solidFill>
              </a:rPr>
              <a:t>4.3.5. По окончании выполнения задания экзаменующийся сдает выполненную работу экзаменационной комиссии на проверку.</a:t>
            </a:r>
          </a:p>
          <a:p>
            <a:pPr>
              <a:buNone/>
            </a:pPr>
            <a:r>
              <a:rPr lang="ru-RU" sz="1400" dirty="0" smtClean="0">
                <a:solidFill>
                  <a:schemeClr val="bg1"/>
                </a:solidFill>
              </a:rPr>
              <a:t>       Экзаменационная комиссия проверяет выполненную работу согласно показателям оценки результата и выставляет по каждому показателю оценку «выполнил/не выполнил».</a:t>
            </a:r>
          </a:p>
          <a:p>
            <a:pPr>
              <a:buNone/>
            </a:pPr>
            <a:r>
              <a:rPr lang="ru-RU" sz="1400" dirty="0" smtClean="0">
                <a:solidFill>
                  <a:schemeClr val="bg1"/>
                </a:solidFill>
              </a:rPr>
              <a:t>4.3.6. При возникновении вопроса о степени освоения ПК данного модуля по представленной практической работе, комиссия может уточнить путем постановки устных вопросов, производственных ситуаций. Формулировки устных вопросов и требований к ситуациям должны быть четкими, ясными, доступными для понимания студентов.</a:t>
            </a:r>
          </a:p>
        </p:txBody>
      </p:sp>
      <p:sp>
        <p:nvSpPr>
          <p:cNvPr id="3" name="Заголовок 2"/>
          <p:cNvSpPr>
            <a:spLocks noGrp="1"/>
          </p:cNvSpPr>
          <p:nvPr>
            <p:ph type="title"/>
          </p:nvPr>
        </p:nvSpPr>
        <p:spPr>
          <a:xfrm>
            <a:off x="214282" y="785794"/>
            <a:ext cx="8643998" cy="714380"/>
          </a:xfrm>
        </p:spPr>
        <p:txBody>
          <a:bodyPr>
            <a:normAutofit fontScale="90000"/>
          </a:bodyPr>
          <a:lstStyle/>
          <a:p>
            <a:r>
              <a:rPr lang="ru-RU" sz="2400" b="1" dirty="0" smtClean="0"/>
              <a:t>Рабочая </a:t>
            </a:r>
            <a:r>
              <a:rPr lang="ru-RU" sz="2400" b="1" dirty="0" smtClean="0"/>
              <a:t>инструкция проведения </a:t>
            </a:r>
            <a:r>
              <a:rPr lang="ru-RU" sz="2400" b="1" dirty="0" smtClean="0"/>
              <a:t>экзамена (квалификационного)</a:t>
            </a:r>
            <a:br>
              <a:rPr lang="ru-RU" sz="2400" b="1" dirty="0" smtClean="0"/>
            </a:br>
            <a:endParaRPr lang="ru-RU" sz="2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1524000"/>
            <a:ext cx="8572560" cy="4572000"/>
          </a:xfrm>
        </p:spPr>
        <p:txBody>
          <a:bodyPr>
            <a:noAutofit/>
          </a:bodyPr>
          <a:lstStyle/>
          <a:p>
            <a:r>
              <a:rPr lang="ru-RU" sz="1400" b="1" u="sng" cap="small" dirty="0" smtClean="0">
                <a:solidFill>
                  <a:schemeClr val="bg1"/>
                </a:solidFill>
              </a:rPr>
              <a:t>Порядок  проведения экзамена  (квалификационного)</a:t>
            </a:r>
            <a:endParaRPr lang="ru-RU" sz="1400" dirty="0" smtClean="0">
              <a:solidFill>
                <a:schemeClr val="bg1"/>
              </a:solidFill>
            </a:endParaRPr>
          </a:p>
          <a:p>
            <a:pPr>
              <a:buNone/>
            </a:pPr>
            <a:r>
              <a:rPr lang="ru-RU" sz="1400" dirty="0" smtClean="0">
                <a:solidFill>
                  <a:schemeClr val="bg1"/>
                </a:solidFill>
              </a:rPr>
              <a:t>4.3.7. Члены экзаменационной комиссии заполняют оценочную ведомость по профессиональному модулю и дают заключение, сформированы или нет у обучающегося общие и профессиональные компетенции. </a:t>
            </a:r>
          </a:p>
          <a:p>
            <a:pPr>
              <a:buNone/>
            </a:pPr>
            <a:r>
              <a:rPr lang="ru-RU" sz="1400" dirty="0" smtClean="0">
                <a:solidFill>
                  <a:schemeClr val="bg1"/>
                </a:solidFill>
              </a:rPr>
              <a:t>4.3.8.Экзаменационная комиссия принимает решение и дает однозначное заключение о том, что «вид профессиональной деятельности освоен / не освоен»; заполняется экзаменационная ведомость, подписывается Председателем и членами экзаменационной комиссии.</a:t>
            </a:r>
          </a:p>
          <a:p>
            <a:pPr>
              <a:buNone/>
            </a:pPr>
            <a:r>
              <a:rPr lang="ru-RU" sz="1400" dirty="0" smtClean="0">
                <a:solidFill>
                  <a:schemeClr val="bg1"/>
                </a:solidFill>
              </a:rPr>
              <a:t>4.3.9. При отрицательном заключении хотя бы по одному показателю оценки результата освоения профессиональных компетенций принимается решение «вид профессиональной деятельности не освоен». При наличии противоречивых оценок по одному и тому же показателю при выполнении разных видов работ решение принимается в пользу обучающегося.</a:t>
            </a:r>
          </a:p>
          <a:p>
            <a:pPr>
              <a:buNone/>
            </a:pPr>
            <a:r>
              <a:rPr lang="ru-RU" sz="1400" dirty="0" smtClean="0">
                <a:solidFill>
                  <a:schemeClr val="bg1"/>
                </a:solidFill>
              </a:rPr>
              <a:t>4.3.10. Результат экзамена (квалификационного) доводится до сведения обучающегося сразу после принятия решения экзаменационной комиссией.</a:t>
            </a:r>
          </a:p>
          <a:p>
            <a:pPr>
              <a:buNone/>
            </a:pPr>
            <a:r>
              <a:rPr lang="ru-RU" sz="1400" dirty="0" smtClean="0">
                <a:solidFill>
                  <a:schemeClr val="bg1"/>
                </a:solidFill>
              </a:rPr>
              <a:t> </a:t>
            </a:r>
          </a:p>
          <a:p>
            <a:endParaRPr lang="ru-RU" sz="1400" dirty="0">
              <a:solidFill>
                <a:schemeClr val="bg1"/>
              </a:solidFill>
            </a:endParaRPr>
          </a:p>
        </p:txBody>
      </p:sp>
      <p:sp>
        <p:nvSpPr>
          <p:cNvPr id="3" name="Заголовок 2"/>
          <p:cNvSpPr>
            <a:spLocks noGrp="1"/>
          </p:cNvSpPr>
          <p:nvPr>
            <p:ph type="title"/>
          </p:nvPr>
        </p:nvSpPr>
        <p:spPr>
          <a:xfrm>
            <a:off x="214282" y="785794"/>
            <a:ext cx="8643998" cy="714380"/>
          </a:xfrm>
        </p:spPr>
        <p:txBody>
          <a:bodyPr>
            <a:normAutofit fontScale="90000"/>
          </a:bodyPr>
          <a:lstStyle/>
          <a:p>
            <a:r>
              <a:rPr lang="ru-RU" sz="2400" b="1" dirty="0" smtClean="0"/>
              <a:t>Рабочая </a:t>
            </a:r>
            <a:r>
              <a:rPr lang="ru-RU" sz="2400" b="1" dirty="0" smtClean="0"/>
              <a:t>инструкция проведения </a:t>
            </a:r>
            <a:r>
              <a:rPr lang="ru-RU" sz="2400" b="1" dirty="0" smtClean="0"/>
              <a:t>экзамена (квалификационного)</a:t>
            </a:r>
            <a:br>
              <a:rPr lang="ru-RU" sz="2400" b="1" dirty="0" smtClean="0"/>
            </a:br>
            <a:endParaRPr lang="ru-RU" sz="2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1524000"/>
            <a:ext cx="8291264" cy="4929336"/>
          </a:xfrm>
        </p:spPr>
        <p:txBody>
          <a:bodyPr>
            <a:normAutofit fontScale="40000" lnSpcReduction="20000"/>
          </a:bodyPr>
          <a:lstStyle/>
          <a:p>
            <a:pPr>
              <a:buNone/>
            </a:pPr>
            <a:r>
              <a:rPr lang="ru-RU" sz="3500" dirty="0" smtClean="0">
                <a:solidFill>
                  <a:schemeClr val="bg1"/>
                </a:solidFill>
              </a:rPr>
              <a:t>4.4.1. В критерии оценки, определяющий уровень и качество подготовки студента по освоению вида профессиональной деятельности по профессиональному модулю входит:</a:t>
            </a:r>
          </a:p>
          <a:p>
            <a:pPr>
              <a:buNone/>
            </a:pPr>
            <a:r>
              <a:rPr lang="ru-RU" sz="3500" dirty="0" smtClean="0">
                <a:solidFill>
                  <a:schemeClr val="bg1"/>
                </a:solidFill>
              </a:rPr>
              <a:t>-уровень усвоения студентом материала, предусмотренного учебными программами;</a:t>
            </a:r>
          </a:p>
          <a:p>
            <a:pPr>
              <a:buNone/>
            </a:pPr>
            <a:r>
              <a:rPr lang="ru-RU" sz="3500" dirty="0" smtClean="0">
                <a:solidFill>
                  <a:schemeClr val="bg1"/>
                </a:solidFill>
              </a:rPr>
              <a:t>- уровень знаний и умений, позволяющие решать профессиональные задачи;</a:t>
            </a:r>
          </a:p>
          <a:p>
            <a:pPr>
              <a:buNone/>
            </a:pPr>
            <a:r>
              <a:rPr lang="ru-RU" sz="3500" dirty="0" smtClean="0">
                <a:solidFill>
                  <a:schemeClr val="bg1"/>
                </a:solidFill>
              </a:rPr>
              <a:t>- обоснованность, четкость, полнота изложения ответов;</a:t>
            </a:r>
          </a:p>
          <a:p>
            <a:pPr>
              <a:buNone/>
            </a:pPr>
            <a:r>
              <a:rPr lang="ru-RU" sz="3500" dirty="0" smtClean="0">
                <a:solidFill>
                  <a:schemeClr val="bg1"/>
                </a:solidFill>
              </a:rPr>
              <a:t>- уровень информационной и коммуникативной культуры.</a:t>
            </a:r>
          </a:p>
          <a:p>
            <a:r>
              <a:rPr lang="ru-RU" sz="3500" dirty="0" smtClean="0">
                <a:solidFill>
                  <a:schemeClr val="bg1"/>
                </a:solidFill>
              </a:rPr>
              <a:t>Результаты выполнения практического задания оцениваются по двухбалльной шкале и регистрируется в экзаменационной ведомости:</a:t>
            </a:r>
          </a:p>
          <a:p>
            <a:pPr>
              <a:buNone/>
            </a:pPr>
            <a:r>
              <a:rPr lang="ru-RU" sz="3500" i="1" dirty="0" smtClean="0">
                <a:solidFill>
                  <a:schemeClr val="bg1"/>
                </a:solidFill>
              </a:rPr>
              <a:t>да – действие выполнено полностью, </a:t>
            </a:r>
            <a:endParaRPr lang="ru-RU" sz="3500" dirty="0" smtClean="0">
              <a:solidFill>
                <a:schemeClr val="bg1"/>
              </a:solidFill>
            </a:endParaRPr>
          </a:p>
          <a:p>
            <a:pPr>
              <a:buNone/>
            </a:pPr>
            <a:r>
              <a:rPr lang="ru-RU" sz="3500" i="1" dirty="0" smtClean="0">
                <a:solidFill>
                  <a:schemeClr val="bg1"/>
                </a:solidFill>
              </a:rPr>
              <a:t>нет – действие не выполнено.</a:t>
            </a:r>
            <a:endParaRPr lang="ru-RU" sz="3500" dirty="0" smtClean="0">
              <a:solidFill>
                <a:schemeClr val="bg1"/>
              </a:solidFill>
            </a:endParaRPr>
          </a:p>
          <a:p>
            <a:pPr>
              <a:buNone/>
            </a:pPr>
            <a:r>
              <a:rPr lang="ru-RU" sz="3500" dirty="0" smtClean="0">
                <a:solidFill>
                  <a:schemeClr val="bg1"/>
                </a:solidFill>
              </a:rPr>
              <a:t>4.4.2.В результате выполнения практического задания оценивается </a:t>
            </a:r>
            <a:r>
              <a:rPr lang="ru-RU" sz="3500" dirty="0" err="1" smtClean="0">
                <a:solidFill>
                  <a:schemeClr val="bg1"/>
                </a:solidFill>
              </a:rPr>
              <a:t>сформированность</a:t>
            </a:r>
            <a:r>
              <a:rPr lang="ru-RU" sz="3500" dirty="0" smtClean="0">
                <a:solidFill>
                  <a:schemeClr val="bg1"/>
                </a:solidFill>
              </a:rPr>
              <a:t> профессиональных компетенций на основе критериев оценки заданий, включающих основные виды. Профессиональная  компетенция считается сформированной при условии получения оценки «да» за 80% выполненных действий, в противном случае профессиональная компетентность считается несформированной.</a:t>
            </a:r>
          </a:p>
          <a:p>
            <a:r>
              <a:rPr lang="ru-RU" sz="3500" i="1" dirty="0" smtClean="0">
                <a:solidFill>
                  <a:schemeClr val="bg1"/>
                </a:solidFill>
              </a:rPr>
              <a:t>Условием положительной аттестации</a:t>
            </a:r>
            <a:r>
              <a:rPr lang="ru-RU" sz="3500" dirty="0" smtClean="0">
                <a:solidFill>
                  <a:schemeClr val="bg1"/>
                </a:solidFill>
              </a:rPr>
              <a:t> (вид профессиональной деятельности освоен) на экзамене квалификационном является положительная оценка освоения всех профессиональных компетенций по всем контролируемым показателям. При отрицательном заключении хотя бы по одной из профессиональных компетенций принимается решение «вид профессиональной деятельности не освоен».</a:t>
            </a:r>
          </a:p>
          <a:p>
            <a:pPr>
              <a:buNone/>
            </a:pPr>
            <a:r>
              <a:rPr lang="ru-RU" sz="3500" dirty="0" smtClean="0">
                <a:solidFill>
                  <a:schemeClr val="bg1"/>
                </a:solidFill>
              </a:rPr>
              <a:t>4.4.3. Результатом освоения вида профессиональной деятельности по профессиональному модулю является решение «освоен» или «не освоен», что и заносится в экзаменационную ведомость и зачетную книжку.</a:t>
            </a:r>
          </a:p>
          <a:p>
            <a:endParaRPr lang="ru-RU" dirty="0"/>
          </a:p>
        </p:txBody>
      </p:sp>
      <p:sp>
        <p:nvSpPr>
          <p:cNvPr id="3" name="Заголовок 2"/>
          <p:cNvSpPr>
            <a:spLocks noGrp="1"/>
          </p:cNvSpPr>
          <p:nvPr>
            <p:ph type="title"/>
          </p:nvPr>
        </p:nvSpPr>
        <p:spPr>
          <a:xfrm>
            <a:off x="214282" y="714356"/>
            <a:ext cx="8678198" cy="1000132"/>
          </a:xfrm>
        </p:spPr>
        <p:txBody>
          <a:bodyPr>
            <a:normAutofit fontScale="90000"/>
          </a:bodyPr>
          <a:lstStyle/>
          <a:p>
            <a:r>
              <a:rPr lang="ru-RU" sz="2200" b="1" u="sng" cap="small" dirty="0" smtClean="0"/>
              <a:t/>
            </a:r>
            <a:br>
              <a:rPr lang="ru-RU" sz="2200" b="1" u="sng" cap="small" dirty="0" smtClean="0"/>
            </a:br>
            <a:r>
              <a:rPr lang="ru-RU" sz="2200" b="1" u="sng" cap="small" dirty="0" smtClean="0"/>
              <a:t/>
            </a:r>
            <a:br>
              <a:rPr lang="ru-RU" sz="2200" b="1" u="sng" cap="small" dirty="0" smtClean="0"/>
            </a:br>
            <a:r>
              <a:rPr lang="ru-RU" sz="2300" b="1" u="sng" cap="small" dirty="0" smtClean="0"/>
              <a:t>Критерии оценки выполнения комплексного практического задания</a:t>
            </a:r>
            <a:r>
              <a:rPr lang="ru-RU" b="1" u="sng" cap="small" dirty="0" smtClean="0"/>
              <a:t/>
            </a:r>
            <a:br>
              <a:rPr lang="ru-RU" b="1" u="sng" cap="small" dirty="0" smtClean="0"/>
            </a:b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55000" lnSpcReduction="20000"/>
          </a:bodyPr>
          <a:lstStyle/>
          <a:p>
            <a:pPr>
              <a:buNone/>
            </a:pPr>
            <a:r>
              <a:rPr lang="ru-RU" b="1" u="sng" dirty="0" smtClean="0">
                <a:solidFill>
                  <a:schemeClr val="bg1"/>
                </a:solidFill>
              </a:rPr>
              <a:t>1. Паспорт</a:t>
            </a:r>
            <a:endParaRPr lang="ru-RU" dirty="0" smtClean="0">
              <a:solidFill>
                <a:schemeClr val="bg1"/>
              </a:solidFill>
            </a:endParaRPr>
          </a:p>
          <a:p>
            <a:r>
              <a:rPr lang="ru-RU" b="1" dirty="0" smtClean="0">
                <a:solidFill>
                  <a:schemeClr val="bg1"/>
                </a:solidFill>
              </a:rPr>
              <a:t>Назначение контрольно-оценочных средств для экзамена (квалификационного):</a:t>
            </a:r>
            <a:endParaRPr lang="ru-RU" dirty="0" smtClean="0">
              <a:solidFill>
                <a:schemeClr val="bg1"/>
              </a:solidFill>
            </a:endParaRPr>
          </a:p>
          <a:p>
            <a:pPr>
              <a:buNone/>
            </a:pPr>
            <a:r>
              <a:rPr lang="ru-RU" dirty="0" smtClean="0">
                <a:solidFill>
                  <a:schemeClr val="bg1"/>
                </a:solidFill>
              </a:rPr>
              <a:t>КОМ предназначен для контроля и оценки результатов освоения профессионального модуля </a:t>
            </a:r>
            <a:r>
              <a:rPr lang="ru-RU" i="1" dirty="0" smtClean="0">
                <a:solidFill>
                  <a:schemeClr val="bg1"/>
                </a:solidFill>
              </a:rPr>
              <a:t>ПМ.05 Выполнение работ по одной или нескольким профессиям рабочих, должностям служащих </a:t>
            </a:r>
            <a:r>
              <a:rPr lang="ru-RU" dirty="0" smtClean="0">
                <a:solidFill>
                  <a:schemeClr val="bg1"/>
                </a:solidFill>
              </a:rPr>
              <a:t>по специальности СПО:</a:t>
            </a:r>
            <a:r>
              <a:rPr lang="ru-RU" u="sng" dirty="0" smtClean="0">
                <a:solidFill>
                  <a:schemeClr val="bg1"/>
                </a:solidFill>
              </a:rPr>
              <a:t>080118 Страховое дело (по отраслям)</a:t>
            </a:r>
            <a:endParaRPr lang="ru-RU" dirty="0" smtClean="0">
              <a:solidFill>
                <a:schemeClr val="bg1"/>
              </a:solidFill>
            </a:endParaRPr>
          </a:p>
          <a:p>
            <a:r>
              <a:rPr lang="ru-RU" b="1" dirty="0" smtClean="0">
                <a:solidFill>
                  <a:schemeClr val="bg1"/>
                </a:solidFill>
              </a:rPr>
              <a:t>Форма проведения экзамена </a:t>
            </a:r>
            <a:r>
              <a:rPr lang="ru-RU" b="1" u="sng" dirty="0" smtClean="0">
                <a:solidFill>
                  <a:schemeClr val="bg1"/>
                </a:solidFill>
              </a:rPr>
              <a:t>комплексное практическое задание</a:t>
            </a:r>
            <a:r>
              <a:rPr lang="ru-RU" i="1" dirty="0" smtClean="0">
                <a:solidFill>
                  <a:schemeClr val="bg1"/>
                </a:solidFill>
              </a:rPr>
              <a:t> (перечисляются все виды заданий или этапы, входящие в экзамен (квалификационный))</a:t>
            </a:r>
            <a:endParaRPr lang="ru-RU" dirty="0" smtClean="0">
              <a:solidFill>
                <a:schemeClr val="bg1"/>
              </a:solidFill>
            </a:endParaRPr>
          </a:p>
          <a:p>
            <a:pPr lvl="0"/>
            <a:r>
              <a:rPr lang="ru-RU" b="1" u="sng" dirty="0" smtClean="0">
                <a:solidFill>
                  <a:schemeClr val="bg1"/>
                </a:solidFill>
              </a:rPr>
              <a:t>Задание для экзаменующегося</a:t>
            </a:r>
            <a:endParaRPr lang="ru-RU" dirty="0" smtClean="0">
              <a:solidFill>
                <a:schemeClr val="bg1"/>
              </a:solidFill>
            </a:endParaRPr>
          </a:p>
          <a:p>
            <a:pPr>
              <a:buNone/>
            </a:pPr>
            <a:r>
              <a:rPr lang="ru-RU" b="1" dirty="0" smtClean="0">
                <a:solidFill>
                  <a:schemeClr val="bg1"/>
                </a:solidFill>
              </a:rPr>
              <a:t>Вариант № 1</a:t>
            </a:r>
            <a:endParaRPr lang="ru-RU" dirty="0" smtClean="0">
              <a:solidFill>
                <a:schemeClr val="bg1"/>
              </a:solidFill>
            </a:endParaRPr>
          </a:p>
          <a:p>
            <a:pPr>
              <a:buNone/>
            </a:pPr>
            <a:r>
              <a:rPr lang="ru-RU" b="1" dirty="0" smtClean="0">
                <a:solidFill>
                  <a:schemeClr val="bg1"/>
                </a:solidFill>
              </a:rPr>
              <a:t>Задание 1</a:t>
            </a:r>
            <a:endParaRPr lang="ru-RU" dirty="0" smtClean="0">
              <a:solidFill>
                <a:schemeClr val="bg1"/>
              </a:solidFill>
            </a:endParaRPr>
          </a:p>
          <a:p>
            <a:r>
              <a:rPr lang="ru-RU" dirty="0" smtClean="0">
                <a:solidFill>
                  <a:schemeClr val="bg1"/>
                </a:solidFill>
              </a:rPr>
              <a:t>Коды проверяемых профессиональных и общих компетенций: ОК.1-5; ОК.7-9.</a:t>
            </a:r>
          </a:p>
          <a:p>
            <a:pPr>
              <a:buNone/>
            </a:pPr>
            <a:r>
              <a:rPr lang="ru-RU" dirty="0" smtClean="0">
                <a:solidFill>
                  <a:schemeClr val="bg1"/>
                </a:solidFill>
              </a:rPr>
              <a:t>___________________________________________________________________________</a:t>
            </a:r>
          </a:p>
          <a:p>
            <a:r>
              <a:rPr lang="ru-RU" dirty="0" smtClean="0">
                <a:solidFill>
                  <a:schemeClr val="bg1"/>
                </a:solidFill>
              </a:rPr>
              <a:t>Инструкция:</a:t>
            </a:r>
          </a:p>
          <a:p>
            <a:pPr>
              <a:buNone/>
            </a:pPr>
            <a:r>
              <a:rPr lang="ru-RU" dirty="0" smtClean="0">
                <a:solidFill>
                  <a:schemeClr val="bg1"/>
                </a:solidFill>
              </a:rPr>
              <a:t>Внимательно прочитайте задание.</a:t>
            </a:r>
          </a:p>
          <a:p>
            <a:pPr>
              <a:buNone/>
            </a:pPr>
            <a:r>
              <a:rPr lang="ru-RU" dirty="0" smtClean="0">
                <a:solidFill>
                  <a:schemeClr val="bg1"/>
                </a:solidFill>
              </a:rPr>
              <a:t>Вы можете воспользоваться  правилами страхования по видам страхования, анкетой финансового планирования, копией полисов по видам страхования, Консультант-плюс, листами оценки страховой стоимости, компьютером. </a:t>
            </a:r>
          </a:p>
          <a:p>
            <a:pPr>
              <a:buNone/>
            </a:pPr>
            <a:r>
              <a:rPr lang="ru-RU" dirty="0" smtClean="0">
                <a:solidFill>
                  <a:schemeClr val="bg1"/>
                </a:solidFill>
              </a:rPr>
              <a:t>Время выполнения задания   40 мин.</a:t>
            </a:r>
          </a:p>
          <a:p>
            <a:pPr>
              <a:buNone/>
            </a:pPr>
            <a:r>
              <a:rPr lang="ru-RU" dirty="0" smtClean="0">
                <a:solidFill>
                  <a:schemeClr val="bg1"/>
                </a:solidFill>
              </a:rPr>
              <a:t>Текст задания: Составить сценарий продажи услуги по страхования жизни мужчины, 40 лет, работающего на горно-обогатительном комбинате слесарем ремонтником.</a:t>
            </a:r>
          </a:p>
          <a:p>
            <a:endParaRPr lang="ru-RU" dirty="0">
              <a:solidFill>
                <a:schemeClr val="bg1"/>
              </a:solidFill>
            </a:endParaRPr>
          </a:p>
        </p:txBody>
      </p:sp>
      <p:sp>
        <p:nvSpPr>
          <p:cNvPr id="3" name="Заголовок 2"/>
          <p:cNvSpPr>
            <a:spLocks noGrp="1"/>
          </p:cNvSpPr>
          <p:nvPr>
            <p:ph type="title"/>
          </p:nvPr>
        </p:nvSpPr>
        <p:spPr>
          <a:xfrm>
            <a:off x="285720" y="785794"/>
            <a:ext cx="8643998" cy="642942"/>
          </a:xfrm>
        </p:spPr>
        <p:txBody>
          <a:bodyPr>
            <a:noAutofit/>
          </a:bodyPr>
          <a:lstStyle/>
          <a:p>
            <a:r>
              <a:rPr lang="ru-RU" sz="2000" b="1" dirty="0" smtClean="0"/>
              <a:t>Контрольно-оценочные материалы для экзамена (квалификационного)</a:t>
            </a:r>
            <a:r>
              <a:rPr lang="ru-RU" sz="2000" dirty="0" smtClean="0"/>
              <a:t/>
            </a:r>
            <a:br>
              <a:rPr lang="ru-RU" sz="2000" dirty="0" smtClean="0"/>
            </a:br>
            <a:endParaRPr lang="ru-RU"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1285860"/>
            <a:ext cx="8606760" cy="5311492"/>
          </a:xfrm>
        </p:spPr>
        <p:txBody>
          <a:bodyPr>
            <a:noAutofit/>
          </a:bodyPr>
          <a:lstStyle/>
          <a:p>
            <a:r>
              <a:rPr lang="ru-RU" sz="1200" dirty="0" smtClean="0">
                <a:solidFill>
                  <a:schemeClr val="bg1"/>
                </a:solidFill>
              </a:rPr>
              <a:t>Условия  проведения:  экзамен проводится одновременно для всей учебной группы, по подгруппам, путем </a:t>
            </a:r>
            <a:r>
              <a:rPr lang="ru-RU" sz="1300" dirty="0" smtClean="0">
                <a:solidFill>
                  <a:schemeClr val="bg1"/>
                </a:solidFill>
              </a:rPr>
              <a:t>выполнения практических заданий.</a:t>
            </a:r>
          </a:p>
          <a:p>
            <a:r>
              <a:rPr lang="ru-RU" sz="1300" dirty="0" smtClean="0">
                <a:solidFill>
                  <a:schemeClr val="bg1"/>
                </a:solidFill>
              </a:rPr>
              <a:t>Количество вариантов каждого задания 25/ 1пакет заданий для экзаменующегося:   </a:t>
            </a:r>
          </a:p>
          <a:p>
            <a:r>
              <a:rPr lang="ru-RU" sz="1300" dirty="0" smtClean="0">
                <a:solidFill>
                  <a:schemeClr val="bg1"/>
                </a:solidFill>
              </a:rPr>
              <a:t>Время выполнения каждого задания: 40 мин.</a:t>
            </a:r>
          </a:p>
          <a:p>
            <a:r>
              <a:rPr lang="ru-RU" sz="1300" dirty="0" smtClean="0">
                <a:solidFill>
                  <a:schemeClr val="bg1"/>
                </a:solidFill>
              </a:rPr>
              <a:t>Оборудование: компьютер, правила страхования по видам страхования, анкета финансового планирования, копия полисов по видам страхования, Консультант-плюс, листы оценки страховой стоимости. </a:t>
            </a:r>
          </a:p>
          <a:p>
            <a:r>
              <a:rPr lang="ru-RU" sz="1300" dirty="0" smtClean="0">
                <a:solidFill>
                  <a:schemeClr val="bg1"/>
                </a:solidFill>
              </a:rPr>
              <a:t>Литература для учащегося: …</a:t>
            </a:r>
          </a:p>
          <a:p>
            <a:pPr lvl="0">
              <a:buNone/>
            </a:pPr>
            <a:r>
              <a:rPr lang="ru-RU" sz="1300" dirty="0" err="1" smtClean="0">
                <a:solidFill>
                  <a:schemeClr val="bg1"/>
                </a:solidFill>
              </a:rPr>
              <a:t>Учебники:Быстров</a:t>
            </a:r>
            <a:r>
              <a:rPr lang="ru-RU" sz="1300" dirty="0" smtClean="0">
                <a:solidFill>
                  <a:schemeClr val="bg1"/>
                </a:solidFill>
              </a:rPr>
              <a:t> А. В., Цыганов А. А. «Основы организации страхования в Интернете», М: «АНКИЛ», 2009г.</a:t>
            </a:r>
          </a:p>
          <a:p>
            <a:r>
              <a:rPr lang="ru-RU" sz="1300" dirty="0" smtClean="0">
                <a:solidFill>
                  <a:schemeClr val="bg1"/>
                </a:solidFill>
              </a:rPr>
              <a:t>Критерии </a:t>
            </a:r>
            <a:r>
              <a:rPr lang="ru-RU" sz="1300" dirty="0" smtClean="0">
                <a:solidFill>
                  <a:schemeClr val="bg1"/>
                </a:solidFill>
              </a:rPr>
              <a:t>оценивания: </a:t>
            </a:r>
          </a:p>
          <a:p>
            <a:pPr>
              <a:buNone/>
            </a:pPr>
            <a:r>
              <a:rPr lang="ru-RU" sz="1300" dirty="0" smtClean="0">
                <a:solidFill>
                  <a:schemeClr val="bg1"/>
                </a:solidFill>
              </a:rPr>
              <a:t>-уровень усвоения студентом материала, предусмотренного учебными программами;</a:t>
            </a:r>
          </a:p>
          <a:p>
            <a:pPr>
              <a:buNone/>
            </a:pPr>
            <a:r>
              <a:rPr lang="ru-RU" sz="1300" dirty="0" smtClean="0">
                <a:solidFill>
                  <a:schemeClr val="bg1"/>
                </a:solidFill>
              </a:rPr>
              <a:t>- уровень знаний и умений, позволяющие решать профессиональные задачи;</a:t>
            </a:r>
          </a:p>
          <a:p>
            <a:pPr>
              <a:buNone/>
            </a:pPr>
            <a:r>
              <a:rPr lang="ru-RU" sz="1300" dirty="0" smtClean="0">
                <a:solidFill>
                  <a:schemeClr val="bg1"/>
                </a:solidFill>
              </a:rPr>
              <a:t>- обоснованность, четкость, полнота изложения ответов;</a:t>
            </a:r>
          </a:p>
          <a:p>
            <a:pPr>
              <a:buNone/>
            </a:pPr>
            <a:r>
              <a:rPr lang="ru-RU" sz="1300" dirty="0" smtClean="0">
                <a:solidFill>
                  <a:schemeClr val="bg1"/>
                </a:solidFill>
              </a:rPr>
              <a:t>- уровень информационной и коммуникативной культуры.</a:t>
            </a:r>
          </a:p>
          <a:p>
            <a:r>
              <a:rPr lang="ru-RU" sz="1300" dirty="0" smtClean="0">
                <a:solidFill>
                  <a:schemeClr val="bg1"/>
                </a:solidFill>
              </a:rPr>
              <a:t>Результаты выполнения практического задания оцениваются по двухбалльной шкале и регистрируется в экзаменационной ведомости: </a:t>
            </a:r>
          </a:p>
          <a:p>
            <a:pPr>
              <a:buNone/>
            </a:pPr>
            <a:r>
              <a:rPr lang="ru-RU" sz="1300" dirty="0" smtClean="0">
                <a:solidFill>
                  <a:schemeClr val="bg1"/>
                </a:solidFill>
              </a:rPr>
              <a:t> да – действие выполнено полностью, </a:t>
            </a:r>
          </a:p>
          <a:p>
            <a:pPr>
              <a:buNone/>
            </a:pPr>
            <a:r>
              <a:rPr lang="ru-RU" sz="1300" dirty="0" smtClean="0">
                <a:solidFill>
                  <a:schemeClr val="bg1"/>
                </a:solidFill>
              </a:rPr>
              <a:t>нет – действие не выполнено.</a:t>
            </a:r>
          </a:p>
          <a:p>
            <a:r>
              <a:rPr lang="ru-RU" sz="1300" dirty="0" smtClean="0">
                <a:solidFill>
                  <a:schemeClr val="bg1"/>
                </a:solidFill>
              </a:rPr>
              <a:t>Профессиональная  компетенция считается сформированной при условии получения оценки «да» за 80% выполненных действий, в противном случае профессиональная компетентность считается несформированной.</a:t>
            </a:r>
          </a:p>
          <a:p>
            <a:r>
              <a:rPr lang="ru-RU" sz="1300" i="1" u="sng" dirty="0" smtClean="0">
                <a:solidFill>
                  <a:schemeClr val="bg1"/>
                </a:solidFill>
              </a:rPr>
              <a:t>Билеты</a:t>
            </a:r>
            <a:endParaRPr lang="ru-RU" sz="1300" b="1" u="sng" dirty="0" smtClean="0">
              <a:solidFill>
                <a:schemeClr val="bg1"/>
              </a:solidFill>
            </a:endParaRPr>
          </a:p>
          <a:p>
            <a:endParaRPr lang="ru-RU" sz="1200" dirty="0">
              <a:solidFill>
                <a:schemeClr val="bg1"/>
              </a:solidFill>
            </a:endParaRPr>
          </a:p>
        </p:txBody>
      </p:sp>
      <p:sp>
        <p:nvSpPr>
          <p:cNvPr id="3" name="Заголовок 2"/>
          <p:cNvSpPr>
            <a:spLocks noGrp="1"/>
          </p:cNvSpPr>
          <p:nvPr>
            <p:ph type="title"/>
          </p:nvPr>
        </p:nvSpPr>
        <p:spPr>
          <a:xfrm>
            <a:off x="285720" y="152400"/>
            <a:ext cx="8401080" cy="1133460"/>
          </a:xfrm>
        </p:spPr>
        <p:txBody>
          <a:bodyPr>
            <a:normAutofit/>
          </a:bodyPr>
          <a:lstStyle/>
          <a:p>
            <a:r>
              <a:rPr lang="ru-RU" sz="2400" b="1" dirty="0" smtClean="0"/>
              <a:t>Пакет экзаменатора</a:t>
            </a:r>
            <a:endParaRPr lang="ru-RU" sz="24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1357298"/>
            <a:ext cx="8401080" cy="4738702"/>
          </a:xfrm>
        </p:spPr>
        <p:txBody>
          <a:bodyPr>
            <a:noAutofit/>
          </a:bodyPr>
          <a:lstStyle/>
          <a:p>
            <a:r>
              <a:rPr lang="ru-RU" sz="2000" dirty="0" smtClean="0">
                <a:solidFill>
                  <a:schemeClr val="bg1"/>
                </a:solidFill>
              </a:rPr>
              <a:t>Билеты с различными заданиями составлены в количестве 25 штук. </a:t>
            </a:r>
          </a:p>
          <a:p>
            <a:r>
              <a:rPr lang="ru-RU" sz="2000" dirty="0" smtClean="0">
                <a:solidFill>
                  <a:schemeClr val="bg1"/>
                </a:solidFill>
              </a:rPr>
              <a:t>В каждом билете предусмотрено два практических задания (по одному для каждого МДК). </a:t>
            </a:r>
          </a:p>
          <a:p>
            <a:r>
              <a:rPr lang="ru-RU" sz="2000" dirty="0" smtClean="0">
                <a:solidFill>
                  <a:schemeClr val="bg1"/>
                </a:solidFill>
              </a:rPr>
              <a:t>При выполнении двух заданий и отсутствии ошибок в работе выставляется оценка «Освоен». Допускается наличие одной незначительной ошибки.</a:t>
            </a:r>
          </a:p>
          <a:p>
            <a:r>
              <a:rPr lang="ru-RU" sz="2000" dirty="0" smtClean="0">
                <a:solidFill>
                  <a:schemeClr val="bg1"/>
                </a:solidFill>
              </a:rPr>
              <a:t>В случае выполнения двух заданий и при наличии не более трех ошибок, с устным обоснованием результата работы, выставляется также оценка «Освоен».</a:t>
            </a:r>
          </a:p>
          <a:p>
            <a:r>
              <a:rPr lang="ru-RU" sz="2000" dirty="0" smtClean="0">
                <a:solidFill>
                  <a:schemeClr val="bg1"/>
                </a:solidFill>
              </a:rPr>
              <a:t>Оценка «Не освоен» выставляется в случае выполнения одного задания.</a:t>
            </a:r>
          </a:p>
          <a:p>
            <a:r>
              <a:rPr lang="ru-RU" sz="2000" dirty="0" smtClean="0">
                <a:solidFill>
                  <a:schemeClr val="bg1"/>
                </a:solidFill>
              </a:rPr>
              <a:t>Также оценка «Не освоен» выставляется в случае выполнения двух заданий с ошибками (не более четырех ошибок), если студент не может устно обосновать результат выполненной работы.</a:t>
            </a:r>
          </a:p>
          <a:p>
            <a:pPr>
              <a:buNone/>
            </a:pPr>
            <a:r>
              <a:rPr lang="ru-RU" sz="2000" dirty="0" smtClean="0">
                <a:solidFill>
                  <a:schemeClr val="bg1"/>
                </a:solidFill>
              </a:rPr>
              <a:t/>
            </a:r>
            <a:br>
              <a:rPr lang="ru-RU" sz="2000" dirty="0" smtClean="0">
                <a:solidFill>
                  <a:schemeClr val="bg1"/>
                </a:solidFill>
              </a:rPr>
            </a:br>
            <a:r>
              <a:rPr lang="ru-RU" sz="2000" dirty="0" smtClean="0">
                <a:solidFill>
                  <a:schemeClr val="bg1"/>
                </a:solidFill>
              </a:rPr>
              <a:t> </a:t>
            </a:r>
          </a:p>
          <a:p>
            <a:endParaRPr lang="ru-RU" sz="2000" dirty="0">
              <a:solidFill>
                <a:schemeClr val="bg1"/>
              </a:solidFill>
            </a:endParaRPr>
          </a:p>
        </p:txBody>
      </p:sp>
      <p:sp>
        <p:nvSpPr>
          <p:cNvPr id="3" name="Заголовок 2"/>
          <p:cNvSpPr>
            <a:spLocks noGrp="1"/>
          </p:cNvSpPr>
          <p:nvPr>
            <p:ph type="title"/>
          </p:nvPr>
        </p:nvSpPr>
        <p:spPr>
          <a:xfrm>
            <a:off x="285720" y="152400"/>
            <a:ext cx="8401080" cy="1116360"/>
          </a:xfrm>
        </p:spPr>
        <p:txBody>
          <a:bodyPr>
            <a:normAutofit/>
          </a:bodyPr>
          <a:lstStyle/>
          <a:p>
            <a:r>
              <a:rPr lang="ru-RU" sz="2400" b="1" dirty="0" smtClean="0"/>
              <a:t>Пояснительная записка</a:t>
            </a:r>
            <a:endParaRPr lang="ru-RU" sz="24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152400"/>
            <a:ext cx="8291264" cy="1116360"/>
          </a:xfrm>
        </p:spPr>
        <p:txBody>
          <a:bodyPr>
            <a:normAutofit/>
          </a:bodyPr>
          <a:lstStyle/>
          <a:p>
            <a:r>
              <a:rPr lang="ru-RU" sz="2400" b="1" dirty="0" smtClean="0"/>
              <a:t>Образец билета</a:t>
            </a:r>
            <a:endParaRPr lang="ru-RU" sz="2400" b="1" dirty="0"/>
          </a:p>
        </p:txBody>
      </p:sp>
      <p:pic>
        <p:nvPicPr>
          <p:cNvPr id="38915" name="Рисунок 1" descr="2222"/>
          <p:cNvPicPr>
            <a:picLocks noChangeAspect="1" noChangeArrowheads="1"/>
          </p:cNvPicPr>
          <p:nvPr/>
        </p:nvPicPr>
        <p:blipFill>
          <a:blip r:embed="rId2"/>
          <a:srcRect/>
          <a:stretch>
            <a:fillRect/>
          </a:stretch>
        </p:blipFill>
        <p:spPr bwMode="auto">
          <a:xfrm>
            <a:off x="5943600" y="0"/>
            <a:ext cx="428625" cy="361950"/>
          </a:xfrm>
          <a:prstGeom prst="rect">
            <a:avLst/>
          </a:prstGeom>
          <a:noFill/>
        </p:spPr>
      </p:pic>
      <p:pic>
        <p:nvPicPr>
          <p:cNvPr id="38916" name="Рисунок 1" descr="2222"/>
          <p:cNvPicPr>
            <a:picLocks noChangeAspect="1" noChangeArrowheads="1"/>
          </p:cNvPicPr>
          <p:nvPr/>
        </p:nvPicPr>
        <p:blipFill>
          <a:blip r:embed="rId2"/>
          <a:srcRect/>
          <a:stretch>
            <a:fillRect/>
          </a:stretch>
        </p:blipFill>
        <p:spPr bwMode="auto">
          <a:xfrm>
            <a:off x="5943600" y="0"/>
            <a:ext cx="428625" cy="361950"/>
          </a:xfrm>
          <a:prstGeom prst="rect">
            <a:avLst/>
          </a:prstGeom>
          <a:noFill/>
        </p:spPr>
      </p:pic>
      <p:sp>
        <p:nvSpPr>
          <p:cNvPr id="12" name="TextBox 11"/>
          <p:cNvSpPr txBox="1"/>
          <p:nvPr/>
        </p:nvSpPr>
        <p:spPr>
          <a:xfrm>
            <a:off x="251520" y="1500174"/>
            <a:ext cx="8321008" cy="4585871"/>
          </a:xfrm>
          <a:prstGeom prst="rect">
            <a:avLst/>
          </a:prstGeom>
          <a:noFill/>
        </p:spPr>
        <p:txBody>
          <a:bodyPr wrap="square" rtlCol="0">
            <a:spAutoFit/>
          </a:bodyPr>
          <a:lstStyle/>
          <a:p>
            <a:pPr algn="ctr"/>
            <a:r>
              <a:rPr lang="ru-RU" sz="1400" b="1" dirty="0" smtClean="0">
                <a:solidFill>
                  <a:schemeClr val="bg1"/>
                </a:solidFill>
              </a:rPr>
              <a:t>КВАЛИФИКАЦИОННЫЙ  ЭКЗАМЕН</a:t>
            </a:r>
            <a:endParaRPr lang="ru-RU" sz="1400" dirty="0" smtClean="0">
              <a:solidFill>
                <a:schemeClr val="bg1"/>
              </a:solidFill>
            </a:endParaRPr>
          </a:p>
          <a:p>
            <a:pPr algn="ctr"/>
            <a:r>
              <a:rPr lang="ru-RU" sz="1400" dirty="0" smtClean="0">
                <a:solidFill>
                  <a:schemeClr val="bg1"/>
                </a:solidFill>
              </a:rPr>
              <a:t> </a:t>
            </a:r>
          </a:p>
          <a:p>
            <a:r>
              <a:rPr lang="ru-RU" sz="1400" dirty="0" smtClean="0">
                <a:solidFill>
                  <a:schemeClr val="bg1"/>
                </a:solidFill>
              </a:rPr>
              <a:t>Специальность               080118 Страховое дело  (по отраслям)</a:t>
            </a:r>
          </a:p>
          <a:p>
            <a:r>
              <a:rPr lang="ru-RU" sz="1400" dirty="0" smtClean="0">
                <a:solidFill>
                  <a:schemeClr val="bg1"/>
                </a:solidFill>
              </a:rPr>
              <a:t> </a:t>
            </a:r>
          </a:p>
          <a:p>
            <a:endParaRPr lang="ru-RU" sz="1400" dirty="0" smtClean="0">
              <a:solidFill>
                <a:schemeClr val="bg1"/>
              </a:solidFill>
            </a:endParaRPr>
          </a:p>
          <a:p>
            <a:r>
              <a:rPr lang="ru-RU" sz="1400" dirty="0" smtClean="0">
                <a:solidFill>
                  <a:schemeClr val="bg1"/>
                </a:solidFill>
              </a:rPr>
              <a:t>Профессиональный модуль    ПМ.05 Выполнение работ по одной или нескольким профессиям рабочих, должностям служащих</a:t>
            </a:r>
          </a:p>
          <a:p>
            <a:r>
              <a:rPr lang="ru-RU" sz="1400" dirty="0" smtClean="0">
                <a:solidFill>
                  <a:schemeClr val="bg1"/>
                </a:solidFill>
              </a:rPr>
              <a:t> </a:t>
            </a:r>
          </a:p>
          <a:p>
            <a:pPr algn="ctr"/>
            <a:r>
              <a:rPr lang="ru-RU" sz="1400" b="1" dirty="0" smtClean="0">
                <a:solidFill>
                  <a:schemeClr val="bg1"/>
                </a:solidFill>
              </a:rPr>
              <a:t>Экзаменационный билет № 1</a:t>
            </a:r>
            <a:endParaRPr lang="ru-RU" sz="1400" dirty="0" smtClean="0">
              <a:solidFill>
                <a:schemeClr val="bg1"/>
              </a:solidFill>
            </a:endParaRPr>
          </a:p>
          <a:p>
            <a:pPr algn="ctr"/>
            <a:r>
              <a:rPr lang="ru-RU" sz="1400" b="1" dirty="0" smtClean="0">
                <a:solidFill>
                  <a:schemeClr val="bg1"/>
                </a:solidFill>
              </a:rPr>
              <a:t>Экзаменационный билет № 1</a:t>
            </a:r>
            <a:endParaRPr lang="ru-RU" sz="1400" dirty="0" smtClean="0">
              <a:solidFill>
                <a:schemeClr val="bg1"/>
              </a:solidFill>
            </a:endParaRPr>
          </a:p>
          <a:p>
            <a:r>
              <a:rPr lang="ru-RU" sz="1400" b="1" dirty="0" smtClean="0">
                <a:solidFill>
                  <a:schemeClr val="bg1"/>
                </a:solidFill>
              </a:rPr>
              <a:t>Инструкция:</a:t>
            </a:r>
            <a:endParaRPr lang="ru-RU" sz="1400" dirty="0" smtClean="0">
              <a:solidFill>
                <a:schemeClr val="bg1"/>
              </a:solidFill>
            </a:endParaRPr>
          </a:p>
          <a:p>
            <a:r>
              <a:rPr lang="ru-RU" sz="1400" dirty="0" smtClean="0">
                <a:solidFill>
                  <a:schemeClr val="bg1"/>
                </a:solidFill>
              </a:rPr>
              <a:t>Внимательно прочитайте задание.</a:t>
            </a:r>
          </a:p>
          <a:p>
            <a:r>
              <a:rPr lang="ru-RU" sz="1400" dirty="0" smtClean="0">
                <a:solidFill>
                  <a:schemeClr val="bg1"/>
                </a:solidFill>
              </a:rPr>
              <a:t>Вы можете воспользоваться  правилами страхования по видам страхования, анкетой финансового планирования, копией полисов по видам страхования, Консультант-плюс, листами оценки страховой стоимости, компьютером. </a:t>
            </a:r>
          </a:p>
          <a:p>
            <a:r>
              <a:rPr lang="ru-RU" sz="1400" dirty="0" smtClean="0">
                <a:solidFill>
                  <a:schemeClr val="bg1"/>
                </a:solidFill>
              </a:rPr>
              <a:t>Время выполнения задания – 40мин.</a:t>
            </a:r>
          </a:p>
          <a:p>
            <a:r>
              <a:rPr lang="ru-RU" sz="1400" b="1" dirty="0" smtClean="0">
                <a:solidFill>
                  <a:schemeClr val="bg1"/>
                </a:solidFill>
              </a:rPr>
              <a:t> </a:t>
            </a:r>
            <a:endParaRPr lang="ru-RU" sz="1400" dirty="0" smtClean="0">
              <a:solidFill>
                <a:schemeClr val="bg1"/>
              </a:solidFill>
            </a:endParaRPr>
          </a:p>
          <a:p>
            <a:r>
              <a:rPr lang="ru-RU" sz="1400" b="1" i="1" dirty="0" smtClean="0">
                <a:solidFill>
                  <a:schemeClr val="bg1"/>
                </a:solidFill>
              </a:rPr>
              <a:t>Задание 1</a:t>
            </a:r>
            <a:endParaRPr lang="ru-RU" sz="1400" dirty="0" smtClean="0">
              <a:solidFill>
                <a:schemeClr val="bg1"/>
              </a:solidFill>
            </a:endParaRPr>
          </a:p>
          <a:p>
            <a:r>
              <a:rPr lang="ru-RU" sz="1400" dirty="0" smtClean="0">
                <a:solidFill>
                  <a:schemeClr val="bg1"/>
                </a:solidFill>
              </a:rPr>
              <a:t>Составить сценарий продажи услуги по страхования жизни мужчины, 40 лет, работающего на горно-обогатительном комбинате слесарем ремонтником.</a:t>
            </a:r>
          </a:p>
          <a:p>
            <a:endParaRPr lang="ru-RU" sz="1200"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Autofit/>
          </a:bodyPr>
          <a:lstStyle/>
          <a:p>
            <a:pPr algn="ctr">
              <a:buNone/>
            </a:pPr>
            <a:r>
              <a:rPr lang="ru-RU" sz="1400" b="1" dirty="0" smtClean="0">
                <a:solidFill>
                  <a:schemeClr val="bg1"/>
                </a:solidFill>
              </a:rPr>
              <a:t>ПРОТОКОЛ</a:t>
            </a:r>
            <a:endParaRPr lang="ru-RU" sz="1400" dirty="0" smtClean="0">
              <a:solidFill>
                <a:schemeClr val="bg1"/>
              </a:solidFill>
            </a:endParaRPr>
          </a:p>
          <a:p>
            <a:pPr algn="ctr">
              <a:buNone/>
            </a:pPr>
            <a:r>
              <a:rPr lang="ru-RU" sz="1400" b="1" dirty="0" smtClean="0">
                <a:solidFill>
                  <a:schemeClr val="bg1"/>
                </a:solidFill>
              </a:rPr>
              <a:t>заседания квалификационной комиссии  </a:t>
            </a:r>
            <a:endParaRPr lang="ru-RU" sz="1400" dirty="0" smtClean="0">
              <a:solidFill>
                <a:schemeClr val="bg1"/>
              </a:solidFill>
            </a:endParaRPr>
          </a:p>
          <a:p>
            <a:pPr algn="ctr">
              <a:buNone/>
            </a:pPr>
            <a:r>
              <a:rPr lang="ru-RU" sz="1400" b="1" dirty="0" smtClean="0">
                <a:solidFill>
                  <a:schemeClr val="bg1"/>
                </a:solidFill>
              </a:rPr>
              <a:t>по освоению профессионального модуля</a:t>
            </a:r>
            <a:endParaRPr lang="ru-RU" sz="1400" dirty="0" smtClean="0">
              <a:solidFill>
                <a:schemeClr val="bg1"/>
              </a:solidFill>
            </a:endParaRPr>
          </a:p>
          <a:p>
            <a:pPr>
              <a:buNone/>
            </a:pPr>
            <a:endParaRPr lang="ru-RU" sz="1400" dirty="0" smtClean="0">
              <a:solidFill>
                <a:schemeClr val="bg1"/>
              </a:solidFill>
            </a:endParaRPr>
          </a:p>
          <a:p>
            <a:r>
              <a:rPr lang="ru-RU" sz="1400" u="sng" dirty="0" smtClean="0">
                <a:solidFill>
                  <a:schemeClr val="bg1"/>
                </a:solidFill>
              </a:rPr>
              <a:t>ПМ.01 Реализация различных технологий розничных продаж в страховании (в страховании)</a:t>
            </a:r>
            <a:endParaRPr lang="ru-RU" sz="1400" dirty="0" smtClean="0">
              <a:solidFill>
                <a:schemeClr val="bg1"/>
              </a:solidFill>
            </a:endParaRPr>
          </a:p>
          <a:p>
            <a:pPr>
              <a:buNone/>
            </a:pPr>
            <a:r>
              <a:rPr lang="ru-RU" sz="1400" b="1" dirty="0" smtClean="0">
                <a:solidFill>
                  <a:schemeClr val="bg1"/>
                </a:solidFill>
              </a:rPr>
              <a:t> </a:t>
            </a:r>
            <a:endParaRPr lang="ru-RU" sz="1400" dirty="0" smtClean="0">
              <a:solidFill>
                <a:schemeClr val="bg1"/>
              </a:solidFill>
            </a:endParaRPr>
          </a:p>
          <a:p>
            <a:pPr>
              <a:buNone/>
            </a:pPr>
            <a:r>
              <a:rPr lang="ru-RU" sz="1400" b="1" dirty="0" smtClean="0">
                <a:solidFill>
                  <a:schemeClr val="bg1"/>
                </a:solidFill>
              </a:rPr>
              <a:t>      Специальность</a:t>
            </a:r>
            <a:r>
              <a:rPr lang="ru-RU" sz="1400" b="1" u="sng" dirty="0" smtClean="0">
                <a:solidFill>
                  <a:schemeClr val="bg1"/>
                </a:solidFill>
              </a:rPr>
              <a:t>  080118 Страховое дело (по отраслям)	</a:t>
            </a:r>
            <a:r>
              <a:rPr lang="ru-RU" sz="1400" u="sng" dirty="0" smtClean="0">
                <a:solidFill>
                  <a:schemeClr val="bg1"/>
                </a:solidFill>
              </a:rPr>
              <a:t>	</a:t>
            </a:r>
            <a:endParaRPr lang="ru-RU" sz="1400" dirty="0" smtClean="0">
              <a:solidFill>
                <a:schemeClr val="bg1"/>
              </a:solidFill>
            </a:endParaRPr>
          </a:p>
          <a:p>
            <a:pPr>
              <a:buNone/>
            </a:pPr>
            <a:r>
              <a:rPr lang="ru-RU" sz="1400" b="1" dirty="0" smtClean="0">
                <a:solidFill>
                  <a:schemeClr val="bg1"/>
                </a:solidFill>
              </a:rPr>
              <a:t>Группа </a:t>
            </a:r>
            <a:r>
              <a:rPr lang="ru-RU" sz="1400" u="sng" dirty="0" smtClean="0">
                <a:solidFill>
                  <a:schemeClr val="bg1"/>
                </a:solidFill>
              </a:rPr>
              <a:t>				Пр-ДЛО-101				</a:t>
            </a:r>
            <a:r>
              <a:rPr lang="ru-RU" sz="1400" b="1" dirty="0" smtClean="0">
                <a:solidFill>
                  <a:schemeClr val="bg1"/>
                </a:solidFill>
              </a:rPr>
              <a:t> </a:t>
            </a:r>
            <a:endParaRPr lang="ru-RU" sz="1400" dirty="0" smtClean="0">
              <a:solidFill>
                <a:schemeClr val="bg1"/>
              </a:solidFill>
            </a:endParaRPr>
          </a:p>
          <a:p>
            <a:pPr algn="ctr">
              <a:buNone/>
            </a:pPr>
            <a:r>
              <a:rPr lang="ru-RU" sz="1400" b="1" dirty="0" smtClean="0">
                <a:solidFill>
                  <a:schemeClr val="bg1"/>
                </a:solidFill>
              </a:rPr>
              <a:t>СОСТАВ</a:t>
            </a:r>
            <a:endParaRPr lang="ru-RU" sz="1400" dirty="0" smtClean="0">
              <a:solidFill>
                <a:schemeClr val="bg1"/>
              </a:solidFill>
            </a:endParaRPr>
          </a:p>
          <a:p>
            <a:pPr algn="ctr">
              <a:buNone/>
            </a:pPr>
            <a:r>
              <a:rPr lang="ru-RU" sz="1400" b="1" dirty="0" smtClean="0">
                <a:solidFill>
                  <a:schemeClr val="bg1"/>
                </a:solidFill>
              </a:rPr>
              <a:t> АТТЕСТАЦИОННОЙ КОМИССИИ</a:t>
            </a:r>
            <a:endParaRPr lang="ru-RU" sz="1400" dirty="0" smtClean="0">
              <a:solidFill>
                <a:schemeClr val="bg1"/>
              </a:solidFill>
            </a:endParaRPr>
          </a:p>
          <a:p>
            <a:pPr>
              <a:buNone/>
            </a:pPr>
            <a:endParaRPr lang="ru-RU" sz="1400" dirty="0" smtClean="0">
              <a:solidFill>
                <a:schemeClr val="bg1"/>
              </a:solidFill>
            </a:endParaRPr>
          </a:p>
          <a:p>
            <a:pPr>
              <a:buNone/>
            </a:pPr>
            <a:r>
              <a:rPr lang="ru-RU" sz="1400" dirty="0" smtClean="0">
                <a:solidFill>
                  <a:schemeClr val="bg1"/>
                </a:solidFill>
              </a:rPr>
              <a:t>Состав комиссии                               Ф.И.О.                                      Занимаемая должность</a:t>
            </a:r>
            <a:br>
              <a:rPr lang="ru-RU" sz="1400" dirty="0" smtClean="0">
                <a:solidFill>
                  <a:schemeClr val="bg1"/>
                </a:solidFill>
              </a:rPr>
            </a:br>
            <a:endParaRPr lang="ru-RU" sz="1400" dirty="0">
              <a:solidFill>
                <a:schemeClr val="bg1"/>
              </a:solidFill>
            </a:endParaRPr>
          </a:p>
        </p:txBody>
      </p:sp>
      <p:sp>
        <p:nvSpPr>
          <p:cNvPr id="3" name="Заголовок 2"/>
          <p:cNvSpPr>
            <a:spLocks noGrp="1"/>
          </p:cNvSpPr>
          <p:nvPr>
            <p:ph type="title"/>
          </p:nvPr>
        </p:nvSpPr>
        <p:spPr>
          <a:xfrm>
            <a:off x="457200" y="152400"/>
            <a:ext cx="8229600" cy="1044352"/>
          </a:xfrm>
        </p:spPr>
        <p:txBody>
          <a:bodyPr>
            <a:normAutofit/>
          </a:bodyPr>
          <a:lstStyle/>
          <a:p>
            <a:r>
              <a:rPr lang="ru-RU" sz="2400" b="1" dirty="0" smtClean="0"/>
              <a:t>Образец протокола</a:t>
            </a:r>
            <a:endParaRPr lang="ru-RU" sz="2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476672"/>
            <a:ext cx="8229600" cy="1219200"/>
          </a:xfrm>
        </p:spPr>
        <p:txBody>
          <a:bodyPr>
            <a:normAutofit/>
          </a:bodyPr>
          <a:lstStyle/>
          <a:p>
            <a:r>
              <a:rPr lang="ru-RU" sz="2400" b="1" dirty="0" smtClean="0"/>
              <a:t>Экзаменационная ведомость</a:t>
            </a:r>
            <a:endParaRPr lang="ru-RU" sz="2400" b="1" dirty="0"/>
          </a:p>
        </p:txBody>
      </p:sp>
      <p:sp>
        <p:nvSpPr>
          <p:cNvPr id="5" name="Содержимое 4"/>
          <p:cNvSpPr>
            <a:spLocks noGrp="1"/>
          </p:cNvSpPr>
          <p:nvPr>
            <p:ph sz="half" idx="1"/>
          </p:nvPr>
        </p:nvSpPr>
        <p:spPr>
          <a:xfrm>
            <a:off x="357158" y="1857364"/>
            <a:ext cx="4059937" cy="4572000"/>
          </a:xfrm>
        </p:spPr>
        <p:txBody>
          <a:bodyPr>
            <a:normAutofit fontScale="70000" lnSpcReduction="20000"/>
          </a:bodyPr>
          <a:lstStyle/>
          <a:p>
            <a:pPr>
              <a:buNone/>
            </a:pPr>
            <a:r>
              <a:rPr lang="ru-RU" sz="2800" dirty="0" smtClean="0">
                <a:solidFill>
                  <a:schemeClr val="bg1"/>
                </a:solidFill>
              </a:rPr>
              <a:t>по МДК.01.01</a:t>
            </a:r>
            <a:r>
              <a:rPr lang="ru-RU" sz="2800" u="sng" dirty="0" smtClean="0">
                <a:solidFill>
                  <a:schemeClr val="bg1"/>
                </a:solidFill>
              </a:rPr>
              <a:t>	Посреднические продажи страховых продуктов (по отраслям)		</a:t>
            </a:r>
            <a:endParaRPr lang="ru-RU" sz="2800" dirty="0" smtClean="0">
              <a:solidFill>
                <a:schemeClr val="bg1"/>
              </a:solidFill>
            </a:endParaRPr>
          </a:p>
          <a:p>
            <a:pPr>
              <a:buNone/>
            </a:pPr>
            <a:r>
              <a:rPr lang="ru-RU" sz="2800" dirty="0" smtClean="0">
                <a:solidFill>
                  <a:schemeClr val="bg1"/>
                </a:solidFill>
              </a:rPr>
              <a:t>вид аттестации:  комплексный экзамен,  </a:t>
            </a:r>
            <a:r>
              <a:rPr lang="ru-RU" sz="2800" u="sng" dirty="0" smtClean="0">
                <a:solidFill>
                  <a:schemeClr val="bg1"/>
                </a:solidFill>
              </a:rPr>
              <a:t>экзамен </a:t>
            </a:r>
            <a:endParaRPr lang="ru-RU" sz="2800" dirty="0" smtClean="0">
              <a:solidFill>
                <a:schemeClr val="bg1"/>
              </a:solidFill>
            </a:endParaRPr>
          </a:p>
          <a:p>
            <a:pPr>
              <a:buNone/>
            </a:pPr>
            <a:r>
              <a:rPr lang="ru-RU" sz="2800" i="1" baseline="30000" dirty="0" smtClean="0">
                <a:solidFill>
                  <a:schemeClr val="bg1"/>
                </a:solidFill>
              </a:rPr>
              <a:t>                                   (нужное подчеркнуть)</a:t>
            </a:r>
            <a:endParaRPr lang="ru-RU" sz="2800" dirty="0" smtClean="0">
              <a:solidFill>
                <a:schemeClr val="bg1"/>
              </a:solidFill>
            </a:endParaRPr>
          </a:p>
          <a:p>
            <a:r>
              <a:rPr lang="ru-RU" sz="2800" dirty="0" smtClean="0">
                <a:solidFill>
                  <a:schemeClr val="bg1"/>
                </a:solidFill>
              </a:rPr>
              <a:t>специальность</a:t>
            </a:r>
            <a:r>
              <a:rPr lang="ru-RU" sz="2800" u="sng" dirty="0" smtClean="0">
                <a:solidFill>
                  <a:schemeClr val="bg1"/>
                </a:solidFill>
              </a:rPr>
              <a:t>	080118 Страховое дело (по отраслям)				                     </a:t>
            </a:r>
            <a:endParaRPr lang="ru-RU" sz="2800" dirty="0" smtClean="0">
              <a:solidFill>
                <a:schemeClr val="bg1"/>
              </a:solidFill>
            </a:endParaRPr>
          </a:p>
          <a:p>
            <a:r>
              <a:rPr lang="ru-RU" sz="2800" dirty="0" smtClean="0">
                <a:solidFill>
                  <a:schemeClr val="bg1"/>
                </a:solidFill>
              </a:rPr>
              <a:t>группа </a:t>
            </a:r>
            <a:r>
              <a:rPr lang="ru-RU" sz="2800" u="sng" dirty="0" smtClean="0">
                <a:solidFill>
                  <a:schemeClr val="bg1"/>
                </a:solidFill>
              </a:rPr>
              <a:t>	Пр-ДЛО-101					</a:t>
            </a:r>
            <a:endParaRPr lang="ru-RU" sz="2800" dirty="0" smtClean="0">
              <a:solidFill>
                <a:schemeClr val="bg1"/>
              </a:solidFill>
            </a:endParaRPr>
          </a:p>
          <a:p>
            <a:r>
              <a:rPr lang="ru-RU" sz="2800" dirty="0" smtClean="0">
                <a:solidFill>
                  <a:schemeClr val="bg1"/>
                </a:solidFill>
              </a:rPr>
              <a:t>экзаменатор(</a:t>
            </a:r>
            <a:r>
              <a:rPr lang="ru-RU" sz="2800" dirty="0" err="1" smtClean="0">
                <a:solidFill>
                  <a:schemeClr val="bg1"/>
                </a:solidFill>
              </a:rPr>
              <a:t>ы</a:t>
            </a:r>
            <a:r>
              <a:rPr lang="ru-RU" sz="2800" dirty="0" smtClean="0">
                <a:solidFill>
                  <a:schemeClr val="bg1"/>
                </a:solidFill>
              </a:rPr>
              <a:t>)______________</a:t>
            </a:r>
          </a:p>
          <a:p>
            <a:endParaRPr lang="ru-RU" dirty="0"/>
          </a:p>
        </p:txBody>
      </p:sp>
      <p:graphicFrame>
        <p:nvGraphicFramePr>
          <p:cNvPr id="7" name="Таблица 6"/>
          <p:cNvGraphicFramePr>
            <a:graphicFrameLocks noGrp="1"/>
          </p:cNvGraphicFramePr>
          <p:nvPr/>
        </p:nvGraphicFramePr>
        <p:xfrm>
          <a:off x="4500562" y="1928802"/>
          <a:ext cx="4357894" cy="4143405"/>
        </p:xfrm>
        <a:graphic>
          <a:graphicData uri="http://schemas.openxmlformats.org/drawingml/2006/table">
            <a:tbl>
              <a:tblPr/>
              <a:tblGrid>
                <a:gridCol w="251858"/>
                <a:gridCol w="1462654"/>
                <a:gridCol w="721240"/>
                <a:gridCol w="636082"/>
                <a:gridCol w="1286060"/>
              </a:tblGrid>
              <a:tr h="1580745">
                <a:tc>
                  <a:txBody>
                    <a:bodyPr/>
                    <a:lstStyle/>
                    <a:p>
                      <a:pPr algn="ctr">
                        <a:lnSpc>
                          <a:spcPct val="115000"/>
                        </a:lnSpc>
                        <a:spcAft>
                          <a:spcPts val="1000"/>
                        </a:spcAft>
                      </a:pPr>
                      <a:r>
                        <a:rPr lang="ru-RU" sz="1200" b="1" dirty="0">
                          <a:solidFill>
                            <a:schemeClr val="bg1"/>
                          </a:solidFill>
                          <a:latin typeface="Calibri"/>
                          <a:ea typeface="Calibri"/>
                          <a:cs typeface="Times New Roman"/>
                        </a:rPr>
                        <a:t>№</a:t>
                      </a:r>
                      <a:endParaRPr lang="ru-RU" sz="1200" dirty="0">
                        <a:solidFill>
                          <a:schemeClr val="bg1"/>
                        </a:solidFill>
                        <a:latin typeface="Calibri"/>
                        <a:ea typeface="Calibri"/>
                        <a:cs typeface="Times New Roman"/>
                      </a:endParaRPr>
                    </a:p>
                    <a:p>
                      <a:pPr algn="ctr">
                        <a:lnSpc>
                          <a:spcPct val="115000"/>
                        </a:lnSpc>
                        <a:spcAft>
                          <a:spcPts val="1000"/>
                        </a:spcAft>
                      </a:pPr>
                      <a:r>
                        <a:rPr lang="ru-RU" sz="1200" b="1" dirty="0" err="1">
                          <a:solidFill>
                            <a:schemeClr val="bg1"/>
                          </a:solidFill>
                          <a:latin typeface="Calibri"/>
                          <a:ea typeface="Calibri"/>
                          <a:cs typeface="Times New Roman"/>
                        </a:rPr>
                        <a:t>п</a:t>
                      </a:r>
                      <a:r>
                        <a:rPr lang="ru-RU" sz="1200" b="1" dirty="0">
                          <a:solidFill>
                            <a:schemeClr val="bg1"/>
                          </a:solidFill>
                          <a:latin typeface="Calibri"/>
                          <a:ea typeface="Calibri"/>
                          <a:cs typeface="Times New Roman"/>
                        </a:rPr>
                        <a:t>/</a:t>
                      </a:r>
                      <a:r>
                        <a:rPr lang="ru-RU" sz="1200" b="1" dirty="0" err="1">
                          <a:solidFill>
                            <a:schemeClr val="bg1"/>
                          </a:solidFill>
                          <a:latin typeface="Calibri"/>
                          <a:ea typeface="Calibri"/>
                          <a:cs typeface="Times New Roman"/>
                        </a:rPr>
                        <a:t>п</a:t>
                      </a:r>
                      <a:endParaRPr lang="ru-RU" sz="1200" dirty="0">
                        <a:solidFill>
                          <a:schemeClr val="bg1"/>
                        </a:solidFill>
                        <a:latin typeface="Calibri"/>
                        <a:ea typeface="Calibri"/>
                        <a:cs typeface="Times New Roman"/>
                      </a:endParaRPr>
                    </a:p>
                  </a:txBody>
                  <a:tcPr marL="50445" marR="50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b="1" dirty="0">
                          <a:solidFill>
                            <a:schemeClr val="bg1"/>
                          </a:solidFill>
                          <a:latin typeface="Calibri"/>
                          <a:ea typeface="Calibri"/>
                          <a:cs typeface="Times New Roman"/>
                        </a:rPr>
                        <a:t>Ф.И.О.</a:t>
                      </a:r>
                      <a:endParaRPr lang="ru-RU" sz="1200" dirty="0">
                        <a:solidFill>
                          <a:schemeClr val="bg1"/>
                        </a:solidFill>
                        <a:latin typeface="Calibri"/>
                        <a:ea typeface="Calibri"/>
                        <a:cs typeface="Times New Roman"/>
                      </a:endParaRPr>
                    </a:p>
                    <a:p>
                      <a:pPr algn="ctr">
                        <a:lnSpc>
                          <a:spcPct val="115000"/>
                        </a:lnSpc>
                        <a:spcAft>
                          <a:spcPts val="1000"/>
                        </a:spcAft>
                      </a:pPr>
                      <a:r>
                        <a:rPr lang="ru-RU" sz="1200" b="1" dirty="0">
                          <a:solidFill>
                            <a:schemeClr val="bg1"/>
                          </a:solidFill>
                          <a:latin typeface="Calibri"/>
                          <a:ea typeface="Calibri"/>
                          <a:cs typeface="Times New Roman"/>
                        </a:rPr>
                        <a:t>экзаменующегося</a:t>
                      </a:r>
                      <a:endParaRPr lang="ru-RU" sz="1200" dirty="0">
                        <a:solidFill>
                          <a:schemeClr val="bg1"/>
                        </a:solidFill>
                        <a:latin typeface="Calibri"/>
                        <a:ea typeface="Calibri"/>
                        <a:cs typeface="Times New Roman"/>
                      </a:endParaRPr>
                    </a:p>
                  </a:txBody>
                  <a:tcPr marL="50445" marR="50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b="1" dirty="0">
                          <a:solidFill>
                            <a:schemeClr val="bg1"/>
                          </a:solidFill>
                          <a:latin typeface="Calibri"/>
                          <a:ea typeface="Calibri"/>
                          <a:cs typeface="Times New Roman"/>
                        </a:rPr>
                        <a:t>№ экз.</a:t>
                      </a:r>
                      <a:endParaRPr lang="ru-RU" sz="1200" dirty="0">
                        <a:solidFill>
                          <a:schemeClr val="bg1"/>
                        </a:solidFill>
                        <a:latin typeface="Calibri"/>
                        <a:ea typeface="Calibri"/>
                        <a:cs typeface="Times New Roman"/>
                      </a:endParaRPr>
                    </a:p>
                    <a:p>
                      <a:pPr algn="ctr">
                        <a:lnSpc>
                          <a:spcPct val="115000"/>
                        </a:lnSpc>
                        <a:spcAft>
                          <a:spcPts val="1000"/>
                        </a:spcAft>
                      </a:pPr>
                      <a:r>
                        <a:rPr lang="ru-RU" sz="1200" b="1" dirty="0">
                          <a:solidFill>
                            <a:schemeClr val="bg1"/>
                          </a:solidFill>
                          <a:latin typeface="Calibri"/>
                          <a:ea typeface="Calibri"/>
                          <a:cs typeface="Times New Roman"/>
                        </a:rPr>
                        <a:t>билета</a:t>
                      </a:r>
                      <a:endParaRPr lang="ru-RU" sz="1200" dirty="0">
                        <a:solidFill>
                          <a:schemeClr val="bg1"/>
                        </a:solidFill>
                        <a:latin typeface="Calibri"/>
                        <a:ea typeface="Calibri"/>
                        <a:cs typeface="Times New Roman"/>
                      </a:endParaRPr>
                    </a:p>
                  </a:txBody>
                  <a:tcPr marL="50445" marR="50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b="1" dirty="0">
                          <a:solidFill>
                            <a:schemeClr val="bg1"/>
                          </a:solidFill>
                          <a:latin typeface="Calibri"/>
                          <a:ea typeface="Calibri"/>
                          <a:cs typeface="Times New Roman"/>
                        </a:rPr>
                        <a:t>Оценка</a:t>
                      </a:r>
                      <a:endParaRPr lang="ru-RU" sz="1200" dirty="0">
                        <a:solidFill>
                          <a:schemeClr val="bg1"/>
                        </a:solidFill>
                        <a:latin typeface="Calibri"/>
                        <a:ea typeface="Calibri"/>
                        <a:cs typeface="Times New Roman"/>
                      </a:endParaRPr>
                    </a:p>
                  </a:txBody>
                  <a:tcPr marL="50445" marR="50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b="1">
                          <a:solidFill>
                            <a:schemeClr val="bg1"/>
                          </a:solidFill>
                          <a:latin typeface="Calibri"/>
                          <a:ea typeface="Calibri"/>
                          <a:cs typeface="Times New Roman"/>
                        </a:rPr>
                        <a:t>Подпись</a:t>
                      </a:r>
                      <a:endParaRPr lang="ru-RU" sz="1200">
                        <a:solidFill>
                          <a:schemeClr val="bg1"/>
                        </a:solidFill>
                        <a:latin typeface="Calibri"/>
                        <a:ea typeface="Calibri"/>
                        <a:cs typeface="Times New Roman"/>
                      </a:endParaRPr>
                    </a:p>
                    <a:p>
                      <a:pPr algn="ctr">
                        <a:lnSpc>
                          <a:spcPct val="115000"/>
                        </a:lnSpc>
                        <a:spcAft>
                          <a:spcPts val="1000"/>
                        </a:spcAft>
                      </a:pPr>
                      <a:r>
                        <a:rPr lang="ru-RU" sz="1200" b="1">
                          <a:solidFill>
                            <a:schemeClr val="bg1"/>
                          </a:solidFill>
                          <a:latin typeface="Calibri"/>
                          <a:ea typeface="Calibri"/>
                          <a:cs typeface="Times New Roman"/>
                        </a:rPr>
                        <a:t>экзаменатора(ов)</a:t>
                      </a:r>
                      <a:endParaRPr lang="ru-RU" sz="1200">
                        <a:solidFill>
                          <a:schemeClr val="bg1"/>
                        </a:solidFill>
                        <a:latin typeface="Calibri"/>
                        <a:ea typeface="Calibri"/>
                        <a:cs typeface="Times New Roman"/>
                      </a:endParaRPr>
                    </a:p>
                  </a:txBody>
                  <a:tcPr marL="50445" marR="50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740">
                <a:tc>
                  <a:txBody>
                    <a:bodyPr/>
                    <a:lstStyle/>
                    <a:p>
                      <a:pPr>
                        <a:lnSpc>
                          <a:spcPct val="115000"/>
                        </a:lnSpc>
                        <a:spcAft>
                          <a:spcPts val="1000"/>
                        </a:spcAft>
                      </a:pPr>
                      <a:r>
                        <a:rPr lang="ru-RU" sz="1200">
                          <a:solidFill>
                            <a:schemeClr val="bg1"/>
                          </a:solidFill>
                          <a:latin typeface="Calibri"/>
                          <a:ea typeface="Calibri"/>
                          <a:cs typeface="Times New Roman"/>
                        </a:rPr>
                        <a:t>1</a:t>
                      </a: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50445" marR="50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dirty="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740">
                <a:tc>
                  <a:txBody>
                    <a:bodyPr/>
                    <a:lstStyle/>
                    <a:p>
                      <a:pPr>
                        <a:lnSpc>
                          <a:spcPct val="115000"/>
                        </a:lnSpc>
                        <a:spcAft>
                          <a:spcPts val="1000"/>
                        </a:spcAft>
                      </a:pPr>
                      <a:r>
                        <a:rPr lang="ru-RU" sz="1200">
                          <a:solidFill>
                            <a:schemeClr val="bg1"/>
                          </a:solidFill>
                          <a:latin typeface="Calibri"/>
                          <a:ea typeface="Calibri"/>
                          <a:cs typeface="Times New Roman"/>
                        </a:rPr>
                        <a:t>2</a:t>
                      </a: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50445" marR="50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dirty="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740">
                <a:tc>
                  <a:txBody>
                    <a:bodyPr/>
                    <a:lstStyle/>
                    <a:p>
                      <a:pPr>
                        <a:lnSpc>
                          <a:spcPct val="115000"/>
                        </a:lnSpc>
                        <a:spcAft>
                          <a:spcPts val="1000"/>
                        </a:spcAft>
                      </a:pPr>
                      <a:r>
                        <a:rPr lang="ru-RU" sz="1200">
                          <a:solidFill>
                            <a:schemeClr val="bg1"/>
                          </a:solidFill>
                          <a:latin typeface="Calibri"/>
                          <a:ea typeface="Calibri"/>
                          <a:cs typeface="Times New Roman"/>
                        </a:rPr>
                        <a:t>3</a:t>
                      </a: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50445" marR="50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dirty="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dirty="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740">
                <a:tc>
                  <a:txBody>
                    <a:bodyPr/>
                    <a:lstStyle/>
                    <a:p>
                      <a:pPr>
                        <a:lnSpc>
                          <a:spcPct val="115000"/>
                        </a:lnSpc>
                        <a:spcAft>
                          <a:spcPts val="1000"/>
                        </a:spcAft>
                      </a:pPr>
                      <a:r>
                        <a:rPr lang="ru-RU" sz="1200">
                          <a:solidFill>
                            <a:schemeClr val="bg1"/>
                          </a:solidFill>
                          <a:latin typeface="Calibri"/>
                          <a:ea typeface="Calibri"/>
                          <a:cs typeface="Times New Roman"/>
                        </a:rPr>
                        <a:t>4</a:t>
                      </a: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50445" marR="50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dirty="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740">
                <a:tc>
                  <a:txBody>
                    <a:bodyPr/>
                    <a:lstStyle/>
                    <a:p>
                      <a:pPr>
                        <a:lnSpc>
                          <a:spcPct val="115000"/>
                        </a:lnSpc>
                        <a:spcAft>
                          <a:spcPts val="1000"/>
                        </a:spcAft>
                      </a:pPr>
                      <a:r>
                        <a:rPr lang="ru-RU" sz="1200">
                          <a:solidFill>
                            <a:schemeClr val="bg1"/>
                          </a:solidFill>
                          <a:latin typeface="Calibri"/>
                          <a:ea typeface="Calibri"/>
                          <a:cs typeface="Times New Roman"/>
                        </a:rPr>
                        <a:t>5</a:t>
                      </a: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50445" marR="50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dirty="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740">
                <a:tc>
                  <a:txBody>
                    <a:bodyPr/>
                    <a:lstStyle/>
                    <a:p>
                      <a:pPr>
                        <a:lnSpc>
                          <a:spcPct val="115000"/>
                        </a:lnSpc>
                        <a:spcAft>
                          <a:spcPts val="1000"/>
                        </a:spcAft>
                      </a:pPr>
                      <a:r>
                        <a:rPr lang="ru-RU" sz="1200">
                          <a:solidFill>
                            <a:schemeClr val="bg1"/>
                          </a:solidFill>
                          <a:latin typeface="Calibri"/>
                          <a:ea typeface="Calibri"/>
                          <a:cs typeface="Times New Roman"/>
                        </a:rPr>
                        <a:t>6</a:t>
                      </a: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50445" marR="50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dirty="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740">
                <a:tc>
                  <a:txBody>
                    <a:bodyPr/>
                    <a:lstStyle/>
                    <a:p>
                      <a:pPr>
                        <a:lnSpc>
                          <a:spcPct val="115000"/>
                        </a:lnSpc>
                        <a:spcAft>
                          <a:spcPts val="1000"/>
                        </a:spcAft>
                      </a:pPr>
                      <a:r>
                        <a:rPr lang="ru-RU" sz="1200">
                          <a:solidFill>
                            <a:schemeClr val="bg1"/>
                          </a:solidFill>
                          <a:latin typeface="Calibri"/>
                          <a:ea typeface="Calibri"/>
                          <a:cs typeface="Times New Roman"/>
                        </a:rPr>
                        <a:t>7</a:t>
                      </a: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50445" marR="50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dirty="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740">
                <a:tc>
                  <a:txBody>
                    <a:bodyPr/>
                    <a:lstStyle/>
                    <a:p>
                      <a:pPr>
                        <a:lnSpc>
                          <a:spcPct val="115000"/>
                        </a:lnSpc>
                        <a:spcAft>
                          <a:spcPts val="1000"/>
                        </a:spcAft>
                      </a:pPr>
                      <a:r>
                        <a:rPr lang="ru-RU" sz="1200">
                          <a:solidFill>
                            <a:schemeClr val="bg1"/>
                          </a:solidFill>
                          <a:latin typeface="Calibri"/>
                          <a:ea typeface="Calibri"/>
                          <a:cs typeface="Times New Roman"/>
                        </a:rPr>
                        <a:t>8</a:t>
                      </a: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50445" marR="50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dirty="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740">
                <a:tc>
                  <a:txBody>
                    <a:bodyPr/>
                    <a:lstStyle/>
                    <a:p>
                      <a:pPr>
                        <a:lnSpc>
                          <a:spcPct val="115000"/>
                        </a:lnSpc>
                        <a:spcAft>
                          <a:spcPts val="1000"/>
                        </a:spcAft>
                      </a:pPr>
                      <a:r>
                        <a:rPr lang="ru-RU" sz="1200">
                          <a:solidFill>
                            <a:schemeClr val="bg1"/>
                          </a:solidFill>
                          <a:latin typeface="Calibri"/>
                          <a:ea typeface="Calibri"/>
                          <a:cs typeface="Times New Roman"/>
                        </a:rPr>
                        <a:t>9</a:t>
                      </a: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50445" marR="50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dirty="0">
                        <a:solidFill>
                          <a:schemeClr val="bg1"/>
                        </a:solidFill>
                        <a:latin typeface="Calibri"/>
                        <a:ea typeface="Calibri"/>
                        <a:cs typeface="Times New Roman"/>
                      </a:endParaRPr>
                    </a:p>
                  </a:txBody>
                  <a:tcPr marL="50445" marR="50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2400" b="1" dirty="0" smtClean="0"/>
              <a:t>Экзаменационная ведомост</a:t>
            </a:r>
            <a:r>
              <a:rPr lang="ru-RU" sz="2400" dirty="0" smtClean="0"/>
              <a:t>ь</a:t>
            </a:r>
            <a:endParaRPr lang="ru-RU" sz="2400" dirty="0"/>
          </a:p>
        </p:txBody>
      </p:sp>
      <p:sp>
        <p:nvSpPr>
          <p:cNvPr id="5" name="Содержимое 4"/>
          <p:cNvSpPr>
            <a:spLocks noGrp="1"/>
          </p:cNvSpPr>
          <p:nvPr>
            <p:ph sz="half" idx="1"/>
          </p:nvPr>
        </p:nvSpPr>
        <p:spPr>
          <a:xfrm>
            <a:off x="357158" y="1857364"/>
            <a:ext cx="4059937" cy="4572000"/>
          </a:xfrm>
        </p:spPr>
        <p:txBody>
          <a:bodyPr>
            <a:normAutofit fontScale="92500"/>
          </a:bodyPr>
          <a:lstStyle/>
          <a:p>
            <a:r>
              <a:rPr lang="ru-RU" sz="2000" dirty="0" smtClean="0">
                <a:solidFill>
                  <a:schemeClr val="bg1"/>
                </a:solidFill>
              </a:rPr>
              <a:t>промежуточной аттестации по </a:t>
            </a:r>
            <a:r>
              <a:rPr lang="ru-RU" sz="2000" u="sng" dirty="0" smtClean="0">
                <a:solidFill>
                  <a:schemeClr val="bg1"/>
                </a:solidFill>
              </a:rPr>
              <a:t>	учебной практике УП.01					</a:t>
            </a:r>
            <a:endParaRPr lang="ru-RU" sz="2000" dirty="0" smtClean="0">
              <a:solidFill>
                <a:schemeClr val="bg1"/>
              </a:solidFill>
            </a:endParaRPr>
          </a:p>
          <a:p>
            <a:pPr>
              <a:buNone/>
            </a:pPr>
            <a:r>
              <a:rPr lang="ru-RU" sz="2000" i="1" baseline="30000" dirty="0" smtClean="0">
                <a:solidFill>
                  <a:schemeClr val="bg1"/>
                </a:solidFill>
              </a:rPr>
              <a:t>            (наименование МДК или практики)</a:t>
            </a:r>
            <a:endParaRPr lang="ru-RU" sz="2000" dirty="0" smtClean="0">
              <a:solidFill>
                <a:schemeClr val="bg1"/>
              </a:solidFill>
            </a:endParaRPr>
          </a:p>
          <a:p>
            <a:r>
              <a:rPr lang="ru-RU" sz="2000" dirty="0" smtClean="0">
                <a:solidFill>
                  <a:schemeClr val="bg1"/>
                </a:solidFill>
              </a:rPr>
              <a:t>вид аттестации:  дифференцированный зачет</a:t>
            </a:r>
          </a:p>
          <a:p>
            <a:r>
              <a:rPr lang="ru-RU" sz="2000" dirty="0" smtClean="0">
                <a:solidFill>
                  <a:schemeClr val="bg1"/>
                </a:solidFill>
              </a:rPr>
              <a:t>специальность </a:t>
            </a:r>
            <a:r>
              <a:rPr lang="ru-RU" sz="2000" u="sng" dirty="0" smtClean="0">
                <a:solidFill>
                  <a:schemeClr val="bg1"/>
                </a:solidFill>
              </a:rPr>
              <a:t>	080118 Страховое дело (по отраслям)	</a:t>
            </a:r>
            <a:endParaRPr lang="ru-RU" sz="2000" dirty="0" smtClean="0">
              <a:solidFill>
                <a:schemeClr val="bg1"/>
              </a:solidFill>
            </a:endParaRPr>
          </a:p>
          <a:p>
            <a:r>
              <a:rPr lang="ru-RU" sz="2000" dirty="0" smtClean="0">
                <a:solidFill>
                  <a:schemeClr val="bg1"/>
                </a:solidFill>
              </a:rPr>
              <a:t>группа </a:t>
            </a:r>
            <a:r>
              <a:rPr lang="ru-RU" sz="2000" u="sng" dirty="0" smtClean="0">
                <a:solidFill>
                  <a:schemeClr val="bg1"/>
                </a:solidFill>
              </a:rPr>
              <a:t>	Пр-ДЛО-101									</a:t>
            </a:r>
            <a:endParaRPr lang="ru-RU" sz="2000" dirty="0" smtClean="0">
              <a:solidFill>
                <a:schemeClr val="bg1"/>
              </a:solidFill>
            </a:endParaRPr>
          </a:p>
          <a:p>
            <a:r>
              <a:rPr lang="ru-RU" sz="2000" dirty="0" smtClean="0">
                <a:solidFill>
                  <a:schemeClr val="bg1"/>
                </a:solidFill>
              </a:rPr>
              <a:t>преподаватель, мастер </a:t>
            </a:r>
            <a:r>
              <a:rPr lang="ru-RU" sz="2000" dirty="0" err="1" smtClean="0">
                <a:solidFill>
                  <a:schemeClr val="bg1"/>
                </a:solidFill>
              </a:rPr>
              <a:t>п</a:t>
            </a:r>
            <a:r>
              <a:rPr lang="ru-RU" sz="2000" dirty="0" smtClean="0">
                <a:solidFill>
                  <a:schemeClr val="bg1"/>
                </a:solidFill>
              </a:rPr>
              <a:t>/о </a:t>
            </a:r>
            <a:r>
              <a:rPr lang="ru-RU" sz="2000" u="sng" dirty="0" smtClean="0">
                <a:solidFill>
                  <a:schemeClr val="bg1"/>
                </a:solidFill>
              </a:rPr>
              <a:t>	</a:t>
            </a:r>
            <a:r>
              <a:rPr lang="ru-RU" sz="2000" u="sng" dirty="0" err="1" smtClean="0">
                <a:solidFill>
                  <a:schemeClr val="bg1"/>
                </a:solidFill>
              </a:rPr>
              <a:t>Тышлек</a:t>
            </a:r>
            <a:r>
              <a:rPr lang="ru-RU" sz="2000" u="sng" dirty="0" smtClean="0">
                <a:solidFill>
                  <a:schemeClr val="bg1"/>
                </a:solidFill>
              </a:rPr>
              <a:t> Петр Петрович	</a:t>
            </a:r>
            <a:endParaRPr lang="ru-RU" sz="2000" dirty="0" smtClean="0">
              <a:solidFill>
                <a:schemeClr val="bg1"/>
              </a:solidFill>
            </a:endParaRPr>
          </a:p>
          <a:p>
            <a:endParaRPr lang="ru-RU" dirty="0"/>
          </a:p>
        </p:txBody>
      </p:sp>
      <p:graphicFrame>
        <p:nvGraphicFramePr>
          <p:cNvPr id="6" name="Таблица 5"/>
          <p:cNvGraphicFramePr>
            <a:graphicFrameLocks noGrp="1"/>
          </p:cNvGraphicFramePr>
          <p:nvPr/>
        </p:nvGraphicFramePr>
        <p:xfrm>
          <a:off x="4286248" y="1928807"/>
          <a:ext cx="4572032" cy="4286278"/>
        </p:xfrm>
        <a:graphic>
          <a:graphicData uri="http://schemas.openxmlformats.org/drawingml/2006/table">
            <a:tbl>
              <a:tblPr/>
              <a:tblGrid>
                <a:gridCol w="605943"/>
                <a:gridCol w="1680073"/>
                <a:gridCol w="642942"/>
                <a:gridCol w="642942"/>
                <a:gridCol w="1000132"/>
              </a:tblGrid>
              <a:tr h="696858">
                <a:tc rowSpan="2">
                  <a:txBody>
                    <a:bodyPr/>
                    <a:lstStyle/>
                    <a:p>
                      <a:pPr algn="ctr">
                        <a:lnSpc>
                          <a:spcPct val="115000"/>
                        </a:lnSpc>
                        <a:spcAft>
                          <a:spcPts val="1000"/>
                        </a:spcAft>
                      </a:pPr>
                      <a:r>
                        <a:rPr lang="ru-RU" sz="1200" b="1" dirty="0">
                          <a:solidFill>
                            <a:schemeClr val="bg1"/>
                          </a:solidFill>
                          <a:latin typeface="Calibri"/>
                          <a:ea typeface="Calibri"/>
                          <a:cs typeface="Times New Roman"/>
                        </a:rPr>
                        <a:t>№</a:t>
                      </a:r>
                      <a:endParaRPr lang="ru-RU" sz="1200" dirty="0">
                        <a:solidFill>
                          <a:schemeClr val="bg1"/>
                        </a:solidFill>
                        <a:latin typeface="Calibri"/>
                        <a:ea typeface="Calibri"/>
                        <a:cs typeface="Times New Roman"/>
                      </a:endParaRPr>
                    </a:p>
                    <a:p>
                      <a:pPr algn="ctr">
                        <a:lnSpc>
                          <a:spcPct val="115000"/>
                        </a:lnSpc>
                        <a:spcAft>
                          <a:spcPts val="1000"/>
                        </a:spcAft>
                      </a:pPr>
                      <a:r>
                        <a:rPr lang="ru-RU" sz="1200" b="1" dirty="0" err="1">
                          <a:solidFill>
                            <a:schemeClr val="bg1"/>
                          </a:solidFill>
                          <a:latin typeface="Calibri"/>
                          <a:ea typeface="Calibri"/>
                          <a:cs typeface="Times New Roman"/>
                        </a:rPr>
                        <a:t>п</a:t>
                      </a:r>
                      <a:r>
                        <a:rPr lang="ru-RU" sz="1200" b="1" dirty="0">
                          <a:solidFill>
                            <a:schemeClr val="bg1"/>
                          </a:solidFill>
                          <a:latin typeface="Calibri"/>
                          <a:ea typeface="Calibri"/>
                          <a:cs typeface="Times New Roman"/>
                        </a:rPr>
                        <a:t>/</a:t>
                      </a:r>
                      <a:r>
                        <a:rPr lang="ru-RU" sz="1200" b="1" dirty="0" err="1">
                          <a:solidFill>
                            <a:schemeClr val="bg1"/>
                          </a:solidFill>
                          <a:latin typeface="Calibri"/>
                          <a:ea typeface="Calibri"/>
                          <a:cs typeface="Times New Roman"/>
                        </a:rPr>
                        <a:t>п</a:t>
                      </a:r>
                      <a:endParaRPr lang="ru-RU" sz="1200" dirty="0">
                        <a:solidFill>
                          <a:schemeClr val="bg1"/>
                        </a:solidFill>
                        <a:latin typeface="Calibri"/>
                        <a:ea typeface="Calibri"/>
                        <a:cs typeface="Times New Roman"/>
                      </a:endParaRPr>
                    </a:p>
                  </a:txBody>
                  <a:tcPr marL="44267" marR="44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r>
                        <a:rPr lang="ru-RU" sz="1200" b="1" dirty="0">
                          <a:solidFill>
                            <a:schemeClr val="bg1"/>
                          </a:solidFill>
                          <a:latin typeface="Calibri"/>
                          <a:ea typeface="Calibri"/>
                          <a:cs typeface="Times New Roman"/>
                        </a:rPr>
                        <a:t>Ф.И.О.</a:t>
                      </a:r>
                      <a:endParaRPr lang="ru-RU" sz="1200" dirty="0">
                        <a:solidFill>
                          <a:schemeClr val="bg1"/>
                        </a:solidFill>
                        <a:latin typeface="Calibri"/>
                        <a:ea typeface="Calibri"/>
                        <a:cs typeface="Times New Roman"/>
                      </a:endParaRPr>
                    </a:p>
                    <a:p>
                      <a:pPr algn="ctr">
                        <a:lnSpc>
                          <a:spcPct val="115000"/>
                        </a:lnSpc>
                        <a:spcAft>
                          <a:spcPts val="1000"/>
                        </a:spcAft>
                      </a:pPr>
                      <a:r>
                        <a:rPr lang="ru-RU" sz="1200" b="1" dirty="0">
                          <a:solidFill>
                            <a:schemeClr val="bg1"/>
                          </a:solidFill>
                          <a:latin typeface="Calibri"/>
                          <a:ea typeface="Calibri"/>
                          <a:cs typeface="Times New Roman"/>
                        </a:rPr>
                        <a:t>обучающегося</a:t>
                      </a:r>
                      <a:endParaRPr lang="ru-RU" sz="1200" dirty="0">
                        <a:solidFill>
                          <a:schemeClr val="bg1"/>
                        </a:solidFill>
                        <a:latin typeface="Calibri"/>
                        <a:ea typeface="Calibri"/>
                        <a:cs typeface="Times New Roman"/>
                      </a:endParaRPr>
                    </a:p>
                  </a:txBody>
                  <a:tcPr marL="44267" marR="44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ru-RU" sz="1200" b="1">
                          <a:solidFill>
                            <a:schemeClr val="bg1"/>
                          </a:solidFill>
                          <a:latin typeface="Calibri"/>
                          <a:ea typeface="Calibri"/>
                          <a:cs typeface="Times New Roman"/>
                        </a:rPr>
                        <a:t>Оценка результата</a:t>
                      </a:r>
                      <a:endParaRPr lang="ru-RU" sz="1200">
                        <a:solidFill>
                          <a:schemeClr val="bg1"/>
                        </a:solidFill>
                        <a:latin typeface="Calibri"/>
                        <a:ea typeface="Calibri"/>
                        <a:cs typeface="Times New Roman"/>
                      </a:endParaRPr>
                    </a:p>
                  </a:txBody>
                  <a:tcPr marL="44267" marR="44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a:lnSpc>
                          <a:spcPct val="115000"/>
                        </a:lnSpc>
                        <a:spcAft>
                          <a:spcPts val="1000"/>
                        </a:spcAft>
                      </a:pPr>
                      <a:r>
                        <a:rPr lang="ru-RU" sz="1200" b="1">
                          <a:solidFill>
                            <a:schemeClr val="bg1"/>
                          </a:solidFill>
                          <a:latin typeface="Calibri"/>
                          <a:ea typeface="Calibri"/>
                          <a:cs typeface="Times New Roman"/>
                        </a:rPr>
                        <a:t>Примечание</a:t>
                      </a:r>
                      <a:endParaRPr lang="ru-RU" sz="1200">
                        <a:solidFill>
                          <a:schemeClr val="bg1"/>
                        </a:solidFill>
                        <a:latin typeface="Calibri"/>
                        <a:ea typeface="Calibri"/>
                        <a:cs typeface="Times New Roman"/>
                      </a:endParaRPr>
                    </a:p>
                  </a:txBody>
                  <a:tcPr marL="44267" marR="44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942">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358942">
                <a:tc>
                  <a:txBody>
                    <a:bodyPr/>
                    <a:lstStyle/>
                    <a:p>
                      <a:pPr>
                        <a:lnSpc>
                          <a:spcPct val="115000"/>
                        </a:lnSpc>
                        <a:spcAft>
                          <a:spcPts val="1000"/>
                        </a:spcAft>
                      </a:pPr>
                      <a:r>
                        <a:rPr lang="ru-RU" sz="1200">
                          <a:solidFill>
                            <a:schemeClr val="bg1"/>
                          </a:solidFill>
                          <a:latin typeface="Calibri"/>
                          <a:ea typeface="Calibri"/>
                          <a:cs typeface="Times New Roman"/>
                        </a:rPr>
                        <a:t>1</a:t>
                      </a: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dirty="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942">
                <a:tc>
                  <a:txBody>
                    <a:bodyPr/>
                    <a:lstStyle/>
                    <a:p>
                      <a:pPr>
                        <a:lnSpc>
                          <a:spcPct val="115000"/>
                        </a:lnSpc>
                        <a:spcAft>
                          <a:spcPts val="1000"/>
                        </a:spcAft>
                      </a:pPr>
                      <a:r>
                        <a:rPr lang="ru-RU" sz="1200">
                          <a:solidFill>
                            <a:schemeClr val="bg1"/>
                          </a:solidFill>
                          <a:latin typeface="Calibri"/>
                          <a:ea typeface="Calibri"/>
                          <a:cs typeface="Times New Roman"/>
                        </a:rPr>
                        <a:t>2</a:t>
                      </a: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dirty="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dirty="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942">
                <a:tc>
                  <a:txBody>
                    <a:bodyPr/>
                    <a:lstStyle/>
                    <a:p>
                      <a:pPr>
                        <a:lnSpc>
                          <a:spcPct val="115000"/>
                        </a:lnSpc>
                        <a:spcAft>
                          <a:spcPts val="1000"/>
                        </a:spcAft>
                      </a:pPr>
                      <a:r>
                        <a:rPr lang="ru-RU" sz="1200">
                          <a:solidFill>
                            <a:schemeClr val="bg1"/>
                          </a:solidFill>
                          <a:latin typeface="Calibri"/>
                          <a:ea typeface="Calibri"/>
                          <a:cs typeface="Times New Roman"/>
                        </a:rPr>
                        <a:t>3</a:t>
                      </a: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dirty="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dirty="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942">
                <a:tc>
                  <a:txBody>
                    <a:bodyPr/>
                    <a:lstStyle/>
                    <a:p>
                      <a:pPr>
                        <a:lnSpc>
                          <a:spcPct val="115000"/>
                        </a:lnSpc>
                        <a:spcAft>
                          <a:spcPts val="1000"/>
                        </a:spcAft>
                      </a:pPr>
                      <a:r>
                        <a:rPr lang="ru-RU" sz="1200">
                          <a:solidFill>
                            <a:schemeClr val="bg1"/>
                          </a:solidFill>
                          <a:latin typeface="Calibri"/>
                          <a:ea typeface="Calibri"/>
                          <a:cs typeface="Times New Roman"/>
                        </a:rPr>
                        <a:t>4</a:t>
                      </a: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dirty="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942">
                <a:tc>
                  <a:txBody>
                    <a:bodyPr/>
                    <a:lstStyle/>
                    <a:p>
                      <a:pPr>
                        <a:lnSpc>
                          <a:spcPct val="115000"/>
                        </a:lnSpc>
                        <a:spcAft>
                          <a:spcPts val="1000"/>
                        </a:spcAft>
                      </a:pPr>
                      <a:r>
                        <a:rPr lang="ru-RU" sz="1200">
                          <a:solidFill>
                            <a:schemeClr val="bg1"/>
                          </a:solidFill>
                          <a:latin typeface="Calibri"/>
                          <a:ea typeface="Calibri"/>
                          <a:cs typeface="Times New Roman"/>
                        </a:rPr>
                        <a:t>5</a:t>
                      </a: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dirty="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dirty="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dirty="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942">
                <a:tc>
                  <a:txBody>
                    <a:bodyPr/>
                    <a:lstStyle/>
                    <a:p>
                      <a:pPr>
                        <a:lnSpc>
                          <a:spcPct val="115000"/>
                        </a:lnSpc>
                        <a:spcAft>
                          <a:spcPts val="1000"/>
                        </a:spcAft>
                      </a:pPr>
                      <a:r>
                        <a:rPr lang="ru-RU" sz="1200">
                          <a:solidFill>
                            <a:schemeClr val="bg1"/>
                          </a:solidFill>
                          <a:latin typeface="Calibri"/>
                          <a:ea typeface="Calibri"/>
                          <a:cs typeface="Times New Roman"/>
                        </a:rPr>
                        <a:t>6</a:t>
                      </a: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dirty="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942">
                <a:tc>
                  <a:txBody>
                    <a:bodyPr/>
                    <a:lstStyle/>
                    <a:p>
                      <a:pPr>
                        <a:lnSpc>
                          <a:spcPct val="115000"/>
                        </a:lnSpc>
                        <a:spcAft>
                          <a:spcPts val="1000"/>
                        </a:spcAft>
                      </a:pPr>
                      <a:r>
                        <a:rPr lang="ru-RU" sz="1200">
                          <a:solidFill>
                            <a:schemeClr val="bg1"/>
                          </a:solidFill>
                          <a:latin typeface="Calibri"/>
                          <a:ea typeface="Calibri"/>
                          <a:cs typeface="Times New Roman"/>
                        </a:rPr>
                        <a:t>7</a:t>
                      </a: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dirty="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942">
                <a:tc>
                  <a:txBody>
                    <a:bodyPr/>
                    <a:lstStyle/>
                    <a:p>
                      <a:pPr>
                        <a:lnSpc>
                          <a:spcPct val="115000"/>
                        </a:lnSpc>
                        <a:spcAft>
                          <a:spcPts val="1000"/>
                        </a:spcAft>
                      </a:pPr>
                      <a:r>
                        <a:rPr lang="ru-RU" sz="1200">
                          <a:solidFill>
                            <a:schemeClr val="bg1"/>
                          </a:solidFill>
                          <a:latin typeface="Calibri"/>
                          <a:ea typeface="Calibri"/>
                          <a:cs typeface="Times New Roman"/>
                        </a:rPr>
                        <a:t>8</a:t>
                      </a: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dirty="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942">
                <a:tc>
                  <a:txBody>
                    <a:bodyPr/>
                    <a:lstStyle/>
                    <a:p>
                      <a:pPr>
                        <a:lnSpc>
                          <a:spcPct val="115000"/>
                        </a:lnSpc>
                        <a:spcAft>
                          <a:spcPts val="1000"/>
                        </a:spcAft>
                      </a:pPr>
                      <a:r>
                        <a:rPr lang="ru-RU" sz="1200">
                          <a:solidFill>
                            <a:schemeClr val="bg1"/>
                          </a:solidFill>
                          <a:latin typeface="Calibri"/>
                          <a:ea typeface="Calibri"/>
                          <a:cs typeface="Times New Roman"/>
                        </a:rPr>
                        <a:t>9</a:t>
                      </a: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dirty="0">
                        <a:solidFill>
                          <a:schemeClr val="bg1"/>
                        </a:solidFill>
                        <a:latin typeface="Calibri"/>
                        <a:ea typeface="Calibri"/>
                        <a:cs typeface="Times New Roman"/>
                      </a:endParaRPr>
                    </a:p>
                  </a:txBody>
                  <a:tcPr marL="44267" marR="4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sz="2000" b="1" dirty="0" smtClean="0">
                <a:solidFill>
                  <a:schemeClr val="bg1"/>
                </a:solidFill>
              </a:rPr>
              <a:t>За счет часов практики, входящей в профессиональный модуль</a:t>
            </a:r>
            <a:endParaRPr lang="ru-RU" sz="2000" dirty="0" smtClean="0">
              <a:solidFill>
                <a:schemeClr val="bg1"/>
              </a:solidFill>
            </a:endParaRPr>
          </a:p>
          <a:p>
            <a:pPr>
              <a:buNone/>
            </a:pPr>
            <a:r>
              <a:rPr lang="ru-RU" sz="2000" dirty="0" smtClean="0">
                <a:solidFill>
                  <a:schemeClr val="bg1"/>
                </a:solidFill>
              </a:rPr>
              <a:t>Лучше сессию после практики?</a:t>
            </a:r>
            <a:endParaRPr lang="ru-RU" sz="2000" dirty="0">
              <a:solidFill>
                <a:schemeClr val="bg1"/>
              </a:solidFill>
            </a:endParaRPr>
          </a:p>
        </p:txBody>
      </p:sp>
      <p:sp>
        <p:nvSpPr>
          <p:cNvPr id="3" name="Заголовок 2"/>
          <p:cNvSpPr>
            <a:spLocks noGrp="1"/>
          </p:cNvSpPr>
          <p:nvPr>
            <p:ph type="title"/>
          </p:nvPr>
        </p:nvSpPr>
        <p:spPr>
          <a:xfrm>
            <a:off x="457200" y="152400"/>
            <a:ext cx="8229600" cy="1062022"/>
          </a:xfrm>
        </p:spPr>
        <p:txBody>
          <a:bodyPr>
            <a:normAutofit/>
          </a:bodyPr>
          <a:lstStyle/>
          <a:p>
            <a:r>
              <a:rPr lang="ru-RU" sz="2400" b="1" dirty="0" smtClean="0"/>
              <a:t>Время</a:t>
            </a:r>
            <a:endParaRPr lang="ru-RU"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2"/>
          </p:nvPr>
        </p:nvSpPr>
        <p:spPr/>
        <p:txBody>
          <a:bodyPr>
            <a:normAutofit fontScale="47500" lnSpcReduction="20000"/>
          </a:bodyPr>
          <a:lstStyle/>
          <a:p>
            <a:pPr>
              <a:buNone/>
            </a:pPr>
            <a:r>
              <a:rPr lang="ru-RU" dirty="0" smtClean="0">
                <a:solidFill>
                  <a:schemeClr val="bg1"/>
                </a:solidFill>
              </a:rPr>
              <a:t>Форма проведения экзамена (квалификационного) </a:t>
            </a:r>
            <a:r>
              <a:rPr lang="ru-RU" u="sng" dirty="0" smtClean="0">
                <a:solidFill>
                  <a:schemeClr val="bg1"/>
                </a:solidFill>
              </a:rPr>
              <a:t>комплексного практического задания</a:t>
            </a:r>
            <a:endParaRPr lang="ru-RU" dirty="0" smtClean="0">
              <a:solidFill>
                <a:schemeClr val="bg1"/>
              </a:solidFill>
            </a:endParaRPr>
          </a:p>
          <a:p>
            <a:pPr>
              <a:buNone/>
            </a:pPr>
            <a:r>
              <a:rPr lang="ru-RU" dirty="0" smtClean="0">
                <a:solidFill>
                  <a:schemeClr val="bg1"/>
                </a:solidFill>
              </a:rPr>
              <a:t>Результаты оценки профессионального модуля </a:t>
            </a:r>
            <a:r>
              <a:rPr lang="ru-RU" u="sng" dirty="0" smtClean="0">
                <a:solidFill>
                  <a:schemeClr val="bg1"/>
                </a:solidFill>
              </a:rPr>
              <a:t>ПМ.01 Реализация различных технологий розничных продаж в страховании (по отраслям)</a:t>
            </a:r>
            <a:r>
              <a:rPr lang="ru-RU" dirty="0" smtClean="0">
                <a:solidFill>
                  <a:schemeClr val="bg1"/>
                </a:solidFill>
              </a:rPr>
              <a:t>	</a:t>
            </a:r>
            <a:r>
              <a:rPr lang="ru-RU" baseline="30000" dirty="0" smtClean="0">
                <a:solidFill>
                  <a:schemeClr val="bg1"/>
                </a:solidFill>
              </a:rPr>
              <a:t>код и наименование модуля</a:t>
            </a:r>
            <a:endParaRPr lang="ru-RU" dirty="0" smtClean="0">
              <a:solidFill>
                <a:schemeClr val="bg1"/>
              </a:solidFill>
            </a:endParaRPr>
          </a:p>
          <a:p>
            <a:pPr>
              <a:buNone/>
            </a:pPr>
            <a:r>
              <a:rPr lang="ru-RU" dirty="0" smtClean="0">
                <a:solidFill>
                  <a:schemeClr val="bg1"/>
                </a:solidFill>
              </a:rPr>
              <a:t>по специальности  </a:t>
            </a:r>
            <a:r>
              <a:rPr lang="ru-RU" u="sng" dirty="0" smtClean="0">
                <a:solidFill>
                  <a:schemeClr val="bg1"/>
                </a:solidFill>
              </a:rPr>
              <a:t>080118 Страховое дело (по отраслям)</a:t>
            </a:r>
          </a:p>
          <a:p>
            <a:pPr>
              <a:buNone/>
            </a:pPr>
            <a:r>
              <a:rPr lang="ru-RU" dirty="0" smtClean="0">
                <a:solidFill>
                  <a:schemeClr val="bg1"/>
                </a:solidFill>
              </a:rPr>
              <a:t>группа Пр-ДЛО-101</a:t>
            </a:r>
          </a:p>
          <a:p>
            <a:endParaRPr lang="ru-RU" dirty="0" smtClean="0">
              <a:solidFill>
                <a:schemeClr val="bg1"/>
              </a:solidFill>
            </a:endParaRPr>
          </a:p>
          <a:p>
            <a:endParaRPr lang="ru-RU" dirty="0" smtClean="0">
              <a:solidFill>
                <a:schemeClr val="bg1"/>
              </a:solidFill>
            </a:endParaRPr>
          </a:p>
          <a:p>
            <a:endParaRPr lang="ru-RU" dirty="0" smtClean="0">
              <a:solidFill>
                <a:schemeClr val="bg1"/>
              </a:solidFill>
            </a:endParaRPr>
          </a:p>
          <a:p>
            <a:pPr>
              <a:buNone/>
            </a:pPr>
            <a:endParaRPr lang="ru-RU" dirty="0" smtClean="0">
              <a:solidFill>
                <a:schemeClr val="bg1"/>
              </a:solidFill>
            </a:endParaRPr>
          </a:p>
          <a:p>
            <a:r>
              <a:rPr lang="ru-RU" dirty="0" smtClean="0">
                <a:solidFill>
                  <a:schemeClr val="bg1"/>
                </a:solidFill>
              </a:rPr>
              <a:t>Председатель </a:t>
            </a:r>
            <a:r>
              <a:rPr lang="ru-RU" dirty="0" err="1" smtClean="0">
                <a:solidFill>
                  <a:schemeClr val="bg1"/>
                </a:solidFill>
              </a:rPr>
              <a:t>комиссии____________________</a:t>
            </a:r>
            <a:r>
              <a:rPr lang="ru-RU" dirty="0" smtClean="0">
                <a:solidFill>
                  <a:schemeClr val="bg1"/>
                </a:solidFill>
              </a:rPr>
              <a:t>/Мансурова Т.Р./</a:t>
            </a:r>
          </a:p>
          <a:p>
            <a:r>
              <a:rPr lang="ru-RU" dirty="0" smtClean="0">
                <a:solidFill>
                  <a:schemeClr val="bg1"/>
                </a:solidFill>
              </a:rPr>
              <a:t>Члены комиссии      _______________________/Е.В.Золотова/</a:t>
            </a:r>
          </a:p>
          <a:p>
            <a:r>
              <a:rPr lang="ru-RU" dirty="0" smtClean="0">
                <a:solidFill>
                  <a:schemeClr val="bg1"/>
                </a:solidFill>
              </a:rPr>
              <a:t>                                  _______________________/Н.О.Лузина/</a:t>
            </a:r>
          </a:p>
          <a:p>
            <a:r>
              <a:rPr lang="ru-RU" dirty="0" smtClean="0">
                <a:solidFill>
                  <a:schemeClr val="bg1"/>
                </a:solidFill>
              </a:rPr>
              <a:t>_______________________/</a:t>
            </a:r>
            <a:r>
              <a:rPr lang="ru-RU" dirty="0" err="1" smtClean="0">
                <a:solidFill>
                  <a:schemeClr val="bg1"/>
                </a:solidFill>
              </a:rPr>
              <a:t>П.П.Тышлек</a:t>
            </a:r>
            <a:r>
              <a:rPr lang="ru-RU" dirty="0" smtClean="0">
                <a:solidFill>
                  <a:schemeClr val="bg1"/>
                </a:solidFill>
              </a:rPr>
              <a:t>/</a:t>
            </a:r>
          </a:p>
          <a:p>
            <a:pPr>
              <a:buNone/>
            </a:pPr>
            <a:endParaRPr lang="ru-RU" dirty="0" smtClean="0">
              <a:solidFill>
                <a:schemeClr val="bg1"/>
              </a:solidFill>
            </a:endParaRPr>
          </a:p>
          <a:p>
            <a:endParaRPr lang="ru-RU" dirty="0">
              <a:solidFill>
                <a:schemeClr val="bg1"/>
              </a:solidFill>
            </a:endParaRPr>
          </a:p>
        </p:txBody>
      </p:sp>
      <p:sp>
        <p:nvSpPr>
          <p:cNvPr id="3" name="Заголовок 2"/>
          <p:cNvSpPr>
            <a:spLocks noGrp="1"/>
          </p:cNvSpPr>
          <p:nvPr>
            <p:ph type="title"/>
          </p:nvPr>
        </p:nvSpPr>
        <p:spPr>
          <a:xfrm>
            <a:off x="457200" y="155448"/>
            <a:ext cx="8229600" cy="1401344"/>
          </a:xfrm>
        </p:spPr>
        <p:txBody>
          <a:bodyPr>
            <a:normAutofit/>
          </a:bodyPr>
          <a:lstStyle/>
          <a:p>
            <a:r>
              <a:rPr lang="ru-RU" sz="2400" b="1" dirty="0" smtClean="0"/>
              <a:t>Протокол экзамена (квалификационного)</a:t>
            </a:r>
            <a:endParaRPr lang="ru-RU" sz="2400" b="1" dirty="0"/>
          </a:p>
        </p:txBody>
      </p:sp>
      <p:graphicFrame>
        <p:nvGraphicFramePr>
          <p:cNvPr id="8" name="Таблица 7"/>
          <p:cNvGraphicFramePr>
            <a:graphicFrameLocks noGrp="1"/>
          </p:cNvGraphicFramePr>
          <p:nvPr>
            <p:extLst>
              <p:ext uri="{D42A27DB-BD31-4B8C-83A1-F6EECF244321}">
                <p14:modId xmlns:p14="http://schemas.microsoft.com/office/powerpoint/2010/main" val="4218057000"/>
              </p:ext>
            </p:extLst>
          </p:nvPr>
        </p:nvGraphicFramePr>
        <p:xfrm>
          <a:off x="4493230" y="1916830"/>
          <a:ext cx="4357716" cy="4433150"/>
        </p:xfrm>
        <a:graphic>
          <a:graphicData uri="http://schemas.openxmlformats.org/drawingml/2006/table">
            <a:tbl>
              <a:tblPr/>
              <a:tblGrid>
                <a:gridCol w="189997"/>
                <a:gridCol w="916724"/>
                <a:gridCol w="207510"/>
                <a:gridCol w="207510"/>
                <a:gridCol w="207510"/>
                <a:gridCol w="225625"/>
                <a:gridCol w="151648"/>
                <a:gridCol w="151648"/>
                <a:gridCol w="151648"/>
                <a:gridCol w="151648"/>
                <a:gridCol w="151648"/>
                <a:gridCol w="151648"/>
                <a:gridCol w="151648"/>
                <a:gridCol w="151648"/>
                <a:gridCol w="151648"/>
                <a:gridCol w="151648"/>
                <a:gridCol w="151648"/>
                <a:gridCol w="386094"/>
                <a:gridCol w="348618"/>
              </a:tblGrid>
              <a:tr h="644822">
                <a:tc rowSpan="2">
                  <a:txBody>
                    <a:bodyPr/>
                    <a:lstStyle/>
                    <a:p>
                      <a:pPr algn="ctr">
                        <a:lnSpc>
                          <a:spcPct val="115000"/>
                        </a:lnSpc>
                        <a:spcAft>
                          <a:spcPts val="1000"/>
                        </a:spcAft>
                      </a:pPr>
                      <a:r>
                        <a:rPr lang="ru-RU" sz="800" b="1" dirty="0">
                          <a:solidFill>
                            <a:schemeClr val="bg1"/>
                          </a:solidFill>
                          <a:latin typeface="Calibri"/>
                          <a:ea typeface="Calibri"/>
                          <a:cs typeface="Times New Roman"/>
                        </a:rPr>
                        <a:t>№</a:t>
                      </a:r>
                      <a:endParaRPr lang="ru-RU" sz="800" dirty="0">
                        <a:solidFill>
                          <a:schemeClr val="bg1"/>
                        </a:solidFill>
                        <a:latin typeface="Calibri"/>
                        <a:ea typeface="Calibri"/>
                        <a:cs typeface="Times New Roman"/>
                      </a:endParaRPr>
                    </a:p>
                    <a:p>
                      <a:pPr algn="ctr">
                        <a:lnSpc>
                          <a:spcPct val="115000"/>
                        </a:lnSpc>
                        <a:spcAft>
                          <a:spcPts val="1000"/>
                        </a:spcAft>
                      </a:pPr>
                      <a:r>
                        <a:rPr lang="ru-RU" sz="800" b="1" dirty="0" err="1">
                          <a:solidFill>
                            <a:schemeClr val="bg1"/>
                          </a:solidFill>
                          <a:latin typeface="Calibri"/>
                          <a:ea typeface="Calibri"/>
                          <a:cs typeface="Times New Roman"/>
                        </a:rPr>
                        <a:t>п</a:t>
                      </a:r>
                      <a:r>
                        <a:rPr lang="ru-RU" sz="800" b="1" dirty="0">
                          <a:solidFill>
                            <a:schemeClr val="bg1"/>
                          </a:solidFill>
                          <a:latin typeface="Calibri"/>
                          <a:ea typeface="Calibri"/>
                          <a:cs typeface="Times New Roman"/>
                        </a:rPr>
                        <a:t>/</a:t>
                      </a:r>
                      <a:r>
                        <a:rPr lang="ru-RU" sz="800" b="1" dirty="0" err="1">
                          <a:solidFill>
                            <a:schemeClr val="bg1"/>
                          </a:solidFill>
                          <a:latin typeface="Calibri"/>
                          <a:ea typeface="Calibri"/>
                          <a:cs typeface="Times New Roman"/>
                        </a:rPr>
                        <a:t>п</a:t>
                      </a:r>
                      <a:endParaRPr lang="ru-RU" sz="800" dirty="0">
                        <a:solidFill>
                          <a:schemeClr val="bg1"/>
                        </a:solidFill>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r>
                        <a:rPr lang="ru-RU" sz="800" b="1" dirty="0">
                          <a:solidFill>
                            <a:schemeClr val="bg1"/>
                          </a:solidFill>
                          <a:latin typeface="Calibri"/>
                          <a:ea typeface="Calibri"/>
                          <a:cs typeface="Times New Roman"/>
                        </a:rPr>
                        <a:t>ФИО</a:t>
                      </a:r>
                      <a:endParaRPr lang="ru-RU" sz="800" dirty="0">
                        <a:solidFill>
                          <a:schemeClr val="bg1"/>
                        </a:solidFill>
                        <a:latin typeface="Calibri"/>
                        <a:ea typeface="Calibri"/>
                        <a:cs typeface="Times New Roman"/>
                      </a:endParaRPr>
                    </a:p>
                    <a:p>
                      <a:pPr algn="ctr">
                        <a:lnSpc>
                          <a:spcPct val="115000"/>
                        </a:lnSpc>
                        <a:spcAft>
                          <a:spcPts val="1000"/>
                        </a:spcAft>
                      </a:pPr>
                      <a:r>
                        <a:rPr lang="ru-RU" sz="800" b="1" dirty="0">
                          <a:solidFill>
                            <a:schemeClr val="bg1"/>
                          </a:solidFill>
                          <a:latin typeface="Calibri"/>
                          <a:ea typeface="Calibri"/>
                          <a:cs typeface="Times New Roman"/>
                        </a:rPr>
                        <a:t>обучающегося</a:t>
                      </a:r>
                      <a:endParaRPr lang="ru-RU" sz="800" dirty="0">
                        <a:solidFill>
                          <a:schemeClr val="bg1"/>
                        </a:solidFill>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1000"/>
                        </a:spcAft>
                      </a:pPr>
                      <a:r>
                        <a:rPr lang="ru-RU" sz="800" b="1" dirty="0">
                          <a:solidFill>
                            <a:schemeClr val="bg1"/>
                          </a:solidFill>
                          <a:latin typeface="Calibri"/>
                          <a:ea typeface="Calibri"/>
                          <a:cs typeface="Times New Roman"/>
                        </a:rPr>
                        <a:t>Результаты аттестации</a:t>
                      </a:r>
                      <a:endParaRPr lang="ru-RU" sz="800" dirty="0">
                        <a:solidFill>
                          <a:schemeClr val="bg1"/>
                        </a:solidFill>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10">
                  <a:txBody>
                    <a:bodyPr/>
                    <a:lstStyle/>
                    <a:p>
                      <a:pPr algn="ctr">
                        <a:lnSpc>
                          <a:spcPct val="115000"/>
                        </a:lnSpc>
                        <a:spcAft>
                          <a:spcPts val="1000"/>
                        </a:spcAft>
                      </a:pPr>
                      <a:r>
                        <a:rPr lang="ru-RU" sz="800" b="1" dirty="0">
                          <a:solidFill>
                            <a:schemeClr val="bg1"/>
                          </a:solidFill>
                          <a:latin typeface="Calibri"/>
                          <a:ea typeface="Calibri"/>
                          <a:cs typeface="Times New Roman"/>
                        </a:rPr>
                        <a:t>Профессиональные компетенции</a:t>
                      </a:r>
                      <a:endParaRPr lang="ru-RU" sz="800" dirty="0">
                        <a:solidFill>
                          <a:schemeClr val="bg1"/>
                        </a:solidFill>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lnSpc>
                          <a:spcPct val="115000"/>
                        </a:lnSpc>
                        <a:spcAft>
                          <a:spcPts val="1000"/>
                        </a:spcAft>
                      </a:pPr>
                      <a:r>
                        <a:rPr lang="ru-RU" sz="800">
                          <a:solidFill>
                            <a:schemeClr val="bg1"/>
                          </a:solidFill>
                          <a:latin typeface="Calibri"/>
                          <a:ea typeface="Calibri"/>
                          <a:cs typeface="Times New Roman"/>
                        </a:rPr>
                        <a:t>Экзамен (квали­фика­ци­онный)</a:t>
                      </a: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r>
                        <a:rPr lang="ru-RU" sz="800">
                          <a:solidFill>
                            <a:schemeClr val="bg1"/>
                          </a:solidFill>
                          <a:latin typeface="Calibri"/>
                          <a:ea typeface="Calibri"/>
                          <a:cs typeface="Times New Roman"/>
                        </a:rPr>
                        <a:t>Решение об освоении вида деятельности </a:t>
                      </a: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1451">
                <a:tc vMerge="1">
                  <a:txBody>
                    <a:bodyPr/>
                    <a:lstStyle/>
                    <a:p>
                      <a:endParaRPr lang="ru-RU"/>
                    </a:p>
                  </a:txBody>
                  <a:tcPr/>
                </a:tc>
                <a:tc vMerge="1">
                  <a:txBody>
                    <a:bodyPr/>
                    <a:lstStyle/>
                    <a:p>
                      <a:endParaRPr lang="ru-RU"/>
                    </a:p>
                  </a:txBody>
                  <a:tcPr/>
                </a:tc>
                <a:tc>
                  <a:txBody>
                    <a:bodyPr/>
                    <a:lstStyle/>
                    <a:p>
                      <a:pPr>
                        <a:lnSpc>
                          <a:spcPct val="115000"/>
                        </a:lnSpc>
                        <a:spcAft>
                          <a:spcPts val="1000"/>
                        </a:spcAft>
                      </a:pPr>
                      <a:r>
                        <a:rPr lang="ru-RU" sz="800" b="1" dirty="0">
                          <a:solidFill>
                            <a:schemeClr val="bg1"/>
                          </a:solidFill>
                          <a:latin typeface="Calibri"/>
                          <a:ea typeface="Calibri"/>
                          <a:cs typeface="Times New Roman"/>
                        </a:rPr>
                        <a:t>МДК .01.01 </a:t>
                      </a:r>
                      <a:endParaRPr lang="ru-RU" sz="800" dirty="0">
                        <a:solidFill>
                          <a:schemeClr val="bg1"/>
                        </a:solidFill>
                        <a:latin typeface="Calibri"/>
                        <a:ea typeface="Calibri"/>
                        <a:cs typeface="Times New Roman"/>
                      </a:endParaRPr>
                    </a:p>
                  </a:txBody>
                  <a:tcPr marL="36142" marR="3614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b="1" dirty="0">
                          <a:solidFill>
                            <a:schemeClr val="bg1"/>
                          </a:solidFill>
                          <a:latin typeface="Calibri"/>
                          <a:ea typeface="Calibri"/>
                          <a:cs typeface="Times New Roman"/>
                        </a:rPr>
                        <a:t>МДК .01.02</a:t>
                      </a:r>
                      <a:endParaRPr lang="ru-RU" sz="800" dirty="0">
                        <a:solidFill>
                          <a:schemeClr val="bg1"/>
                        </a:solidFill>
                        <a:latin typeface="Calibri"/>
                        <a:ea typeface="Calibri"/>
                        <a:cs typeface="Times New Roman"/>
                      </a:endParaRPr>
                    </a:p>
                  </a:txBody>
                  <a:tcPr marL="36142" marR="3614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b="1" dirty="0">
                          <a:solidFill>
                            <a:schemeClr val="bg1"/>
                          </a:solidFill>
                          <a:latin typeface="Calibri"/>
                          <a:ea typeface="Calibri"/>
                          <a:cs typeface="Times New Roman"/>
                        </a:rPr>
                        <a:t>МДК .01.03</a:t>
                      </a:r>
                      <a:endParaRPr lang="ru-RU" sz="800" dirty="0">
                        <a:solidFill>
                          <a:schemeClr val="bg1"/>
                        </a:solidFill>
                        <a:latin typeface="Calibri"/>
                        <a:ea typeface="Calibri"/>
                        <a:cs typeface="Times New Roman"/>
                      </a:endParaRPr>
                    </a:p>
                  </a:txBody>
                  <a:tcPr marL="36142" marR="3614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b="1" dirty="0">
                          <a:solidFill>
                            <a:schemeClr val="bg1"/>
                          </a:solidFill>
                          <a:latin typeface="Calibri"/>
                          <a:ea typeface="Calibri"/>
                          <a:cs typeface="Times New Roman"/>
                        </a:rPr>
                        <a:t>УП.01</a:t>
                      </a:r>
                      <a:endParaRPr lang="ru-RU" sz="800" dirty="0">
                        <a:solidFill>
                          <a:schemeClr val="bg1"/>
                        </a:solidFill>
                        <a:latin typeface="Calibri"/>
                        <a:ea typeface="Calibri"/>
                        <a:cs typeface="Times New Roman"/>
                      </a:endParaRPr>
                    </a:p>
                  </a:txBody>
                  <a:tcPr marL="36142" marR="3614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b="1" dirty="0">
                          <a:solidFill>
                            <a:schemeClr val="bg1"/>
                          </a:solidFill>
                          <a:latin typeface="Calibri"/>
                          <a:ea typeface="Calibri"/>
                          <a:cs typeface="Times New Roman"/>
                        </a:rPr>
                        <a:t>ПП</a:t>
                      </a:r>
                      <a:endParaRPr lang="ru-RU" sz="800" dirty="0">
                        <a:solidFill>
                          <a:schemeClr val="bg1"/>
                        </a:solidFill>
                        <a:latin typeface="Calibri"/>
                        <a:ea typeface="Calibri"/>
                        <a:cs typeface="Times New Roman"/>
                      </a:endParaRPr>
                    </a:p>
                  </a:txBody>
                  <a:tcPr marL="36142" marR="3614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b="1" dirty="0">
                          <a:solidFill>
                            <a:schemeClr val="bg1"/>
                          </a:solidFill>
                          <a:latin typeface="Calibri"/>
                          <a:ea typeface="Calibri"/>
                          <a:cs typeface="Times New Roman"/>
                        </a:rPr>
                        <a:t>ПК  1.1.</a:t>
                      </a:r>
                      <a:endParaRPr lang="ru-RU" sz="800" dirty="0">
                        <a:solidFill>
                          <a:schemeClr val="bg1"/>
                        </a:solidFill>
                        <a:latin typeface="Calibri"/>
                        <a:ea typeface="Calibri"/>
                        <a:cs typeface="Times New Roman"/>
                      </a:endParaRPr>
                    </a:p>
                  </a:txBody>
                  <a:tcPr marL="36142" marR="3614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b="1" dirty="0">
                          <a:solidFill>
                            <a:schemeClr val="bg1"/>
                          </a:solidFill>
                          <a:latin typeface="Calibri"/>
                          <a:ea typeface="Calibri"/>
                          <a:cs typeface="Times New Roman"/>
                        </a:rPr>
                        <a:t>ПК  1.2.</a:t>
                      </a:r>
                      <a:endParaRPr lang="ru-RU" sz="800" dirty="0">
                        <a:solidFill>
                          <a:schemeClr val="bg1"/>
                        </a:solidFill>
                        <a:latin typeface="Calibri"/>
                        <a:ea typeface="Calibri"/>
                        <a:cs typeface="Times New Roman"/>
                      </a:endParaRPr>
                    </a:p>
                  </a:txBody>
                  <a:tcPr marL="36142" marR="3614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b="1" dirty="0">
                          <a:solidFill>
                            <a:schemeClr val="bg1"/>
                          </a:solidFill>
                          <a:latin typeface="Calibri"/>
                          <a:ea typeface="Calibri"/>
                          <a:cs typeface="Times New Roman"/>
                        </a:rPr>
                        <a:t>ПК  1.3.</a:t>
                      </a:r>
                      <a:endParaRPr lang="ru-RU" sz="800" dirty="0">
                        <a:solidFill>
                          <a:schemeClr val="bg1"/>
                        </a:solidFill>
                        <a:latin typeface="Calibri"/>
                        <a:ea typeface="Calibri"/>
                        <a:cs typeface="Times New Roman"/>
                      </a:endParaRPr>
                    </a:p>
                  </a:txBody>
                  <a:tcPr marL="36142" marR="3614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b="1" dirty="0">
                          <a:solidFill>
                            <a:schemeClr val="bg1"/>
                          </a:solidFill>
                          <a:latin typeface="Calibri"/>
                          <a:ea typeface="Calibri"/>
                          <a:cs typeface="Times New Roman"/>
                        </a:rPr>
                        <a:t>ПК  1.4.</a:t>
                      </a:r>
                      <a:endParaRPr lang="ru-RU" sz="800" dirty="0">
                        <a:solidFill>
                          <a:schemeClr val="bg1"/>
                        </a:solidFill>
                        <a:latin typeface="Calibri"/>
                        <a:ea typeface="Calibri"/>
                        <a:cs typeface="Times New Roman"/>
                      </a:endParaRPr>
                    </a:p>
                  </a:txBody>
                  <a:tcPr marL="36142" marR="3614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b="1" dirty="0">
                          <a:solidFill>
                            <a:schemeClr val="bg1"/>
                          </a:solidFill>
                          <a:latin typeface="Calibri"/>
                          <a:ea typeface="Calibri"/>
                          <a:cs typeface="Times New Roman"/>
                        </a:rPr>
                        <a:t>ПК  1.5.</a:t>
                      </a:r>
                      <a:endParaRPr lang="ru-RU" sz="800" dirty="0">
                        <a:solidFill>
                          <a:schemeClr val="bg1"/>
                        </a:solidFill>
                        <a:latin typeface="Calibri"/>
                        <a:ea typeface="Calibri"/>
                        <a:cs typeface="Times New Roman"/>
                      </a:endParaRPr>
                    </a:p>
                  </a:txBody>
                  <a:tcPr marL="36142" marR="3614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b="1" dirty="0">
                          <a:solidFill>
                            <a:schemeClr val="bg1"/>
                          </a:solidFill>
                          <a:latin typeface="Calibri"/>
                          <a:ea typeface="Calibri"/>
                          <a:cs typeface="Times New Roman"/>
                        </a:rPr>
                        <a:t>ПК  1.6.</a:t>
                      </a:r>
                      <a:endParaRPr lang="ru-RU" sz="800" dirty="0">
                        <a:solidFill>
                          <a:schemeClr val="bg1"/>
                        </a:solidFill>
                        <a:latin typeface="Calibri"/>
                        <a:ea typeface="Calibri"/>
                        <a:cs typeface="Times New Roman"/>
                      </a:endParaRPr>
                    </a:p>
                  </a:txBody>
                  <a:tcPr marL="36142" marR="3614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b="1" dirty="0">
                          <a:solidFill>
                            <a:schemeClr val="bg1"/>
                          </a:solidFill>
                          <a:latin typeface="Calibri"/>
                          <a:ea typeface="Calibri"/>
                          <a:cs typeface="Times New Roman"/>
                        </a:rPr>
                        <a:t>ПК  1.7.</a:t>
                      </a:r>
                      <a:endParaRPr lang="ru-RU" sz="800" dirty="0">
                        <a:solidFill>
                          <a:schemeClr val="bg1"/>
                        </a:solidFill>
                        <a:latin typeface="Calibri"/>
                        <a:ea typeface="Calibri"/>
                        <a:cs typeface="Times New Roman"/>
                      </a:endParaRPr>
                    </a:p>
                  </a:txBody>
                  <a:tcPr marL="36142" marR="3614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b="1" dirty="0">
                          <a:solidFill>
                            <a:schemeClr val="bg1"/>
                          </a:solidFill>
                          <a:latin typeface="Calibri"/>
                          <a:ea typeface="Calibri"/>
                          <a:cs typeface="Times New Roman"/>
                        </a:rPr>
                        <a:t>ПК  1.8.</a:t>
                      </a:r>
                      <a:endParaRPr lang="ru-RU" sz="800" dirty="0">
                        <a:solidFill>
                          <a:schemeClr val="bg1"/>
                        </a:solidFill>
                        <a:latin typeface="Calibri"/>
                        <a:ea typeface="Calibri"/>
                        <a:cs typeface="Times New Roman"/>
                      </a:endParaRPr>
                    </a:p>
                  </a:txBody>
                  <a:tcPr marL="36142" marR="3614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b="1" dirty="0">
                          <a:solidFill>
                            <a:schemeClr val="bg1"/>
                          </a:solidFill>
                          <a:latin typeface="Calibri"/>
                          <a:ea typeface="Calibri"/>
                          <a:cs typeface="Times New Roman"/>
                        </a:rPr>
                        <a:t>ПК  1.9.</a:t>
                      </a:r>
                      <a:endParaRPr lang="ru-RU" sz="800" dirty="0">
                        <a:solidFill>
                          <a:schemeClr val="bg1"/>
                        </a:solidFill>
                        <a:latin typeface="Calibri"/>
                        <a:ea typeface="Calibri"/>
                        <a:cs typeface="Times New Roman"/>
                      </a:endParaRPr>
                    </a:p>
                  </a:txBody>
                  <a:tcPr marL="36142" marR="3614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b="1" dirty="0">
                          <a:solidFill>
                            <a:schemeClr val="bg1"/>
                          </a:solidFill>
                          <a:latin typeface="Calibri"/>
                          <a:ea typeface="Calibri"/>
                          <a:cs typeface="Times New Roman"/>
                        </a:rPr>
                        <a:t>ПК 1.10</a:t>
                      </a:r>
                      <a:endParaRPr lang="ru-RU" sz="800" dirty="0">
                        <a:solidFill>
                          <a:schemeClr val="bg1"/>
                        </a:solidFill>
                        <a:latin typeface="Calibri"/>
                        <a:ea typeface="Calibri"/>
                        <a:cs typeface="Times New Roman"/>
                      </a:endParaRPr>
                    </a:p>
                  </a:txBody>
                  <a:tcPr marL="36142" marR="3614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322411">
                <a:tc>
                  <a:txBody>
                    <a:bodyPr/>
                    <a:lstStyle/>
                    <a:p>
                      <a:pPr>
                        <a:lnSpc>
                          <a:spcPct val="115000"/>
                        </a:lnSpc>
                        <a:spcAft>
                          <a:spcPts val="1000"/>
                        </a:spcAft>
                      </a:pPr>
                      <a:r>
                        <a:rPr lang="ru-RU" sz="600">
                          <a:latin typeface="Calibri"/>
                          <a:ea typeface="Calibri"/>
                          <a:cs typeface="Times New Roman"/>
                        </a:rPr>
                        <a:t>1</a:t>
                      </a: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411">
                <a:tc>
                  <a:txBody>
                    <a:bodyPr/>
                    <a:lstStyle/>
                    <a:p>
                      <a:pPr>
                        <a:lnSpc>
                          <a:spcPct val="115000"/>
                        </a:lnSpc>
                        <a:spcAft>
                          <a:spcPts val="1000"/>
                        </a:spcAft>
                      </a:pPr>
                      <a:r>
                        <a:rPr lang="ru-RU" sz="600">
                          <a:latin typeface="Calibri"/>
                          <a:ea typeface="Calibri"/>
                          <a:cs typeface="Times New Roman"/>
                        </a:rPr>
                        <a:t>2</a:t>
                      </a: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411">
                <a:tc>
                  <a:txBody>
                    <a:bodyPr/>
                    <a:lstStyle/>
                    <a:p>
                      <a:pPr>
                        <a:lnSpc>
                          <a:spcPct val="115000"/>
                        </a:lnSpc>
                        <a:spcAft>
                          <a:spcPts val="1000"/>
                        </a:spcAft>
                      </a:pPr>
                      <a:r>
                        <a:rPr lang="ru-RU" sz="600">
                          <a:latin typeface="Calibri"/>
                          <a:ea typeface="Calibri"/>
                          <a:cs typeface="Times New Roman"/>
                        </a:rPr>
                        <a:t>3</a:t>
                      </a: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411">
                <a:tc>
                  <a:txBody>
                    <a:bodyPr/>
                    <a:lstStyle/>
                    <a:p>
                      <a:pPr>
                        <a:lnSpc>
                          <a:spcPct val="115000"/>
                        </a:lnSpc>
                        <a:spcAft>
                          <a:spcPts val="1000"/>
                        </a:spcAft>
                      </a:pPr>
                      <a:r>
                        <a:rPr lang="ru-RU" sz="600">
                          <a:latin typeface="Calibri"/>
                          <a:ea typeface="Calibri"/>
                          <a:cs typeface="Times New Roman"/>
                        </a:rPr>
                        <a:t>4</a:t>
                      </a: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411">
                <a:tc>
                  <a:txBody>
                    <a:bodyPr/>
                    <a:lstStyle/>
                    <a:p>
                      <a:pPr>
                        <a:lnSpc>
                          <a:spcPct val="115000"/>
                        </a:lnSpc>
                        <a:spcAft>
                          <a:spcPts val="1000"/>
                        </a:spcAft>
                      </a:pPr>
                      <a:r>
                        <a:rPr lang="ru-RU" sz="600">
                          <a:latin typeface="Calibri"/>
                          <a:ea typeface="Calibri"/>
                          <a:cs typeface="Times New Roman"/>
                        </a:rPr>
                        <a:t>5</a:t>
                      </a: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411">
                <a:tc>
                  <a:txBody>
                    <a:bodyPr/>
                    <a:lstStyle/>
                    <a:p>
                      <a:pPr>
                        <a:lnSpc>
                          <a:spcPct val="115000"/>
                        </a:lnSpc>
                        <a:spcAft>
                          <a:spcPts val="1000"/>
                        </a:spcAft>
                      </a:pPr>
                      <a:r>
                        <a:rPr lang="ru-RU" sz="600">
                          <a:latin typeface="Calibri"/>
                          <a:ea typeface="Calibri"/>
                          <a:cs typeface="Times New Roman"/>
                        </a:rPr>
                        <a:t>6</a:t>
                      </a: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411">
                <a:tc>
                  <a:txBody>
                    <a:bodyPr/>
                    <a:lstStyle/>
                    <a:p>
                      <a:pPr>
                        <a:lnSpc>
                          <a:spcPct val="115000"/>
                        </a:lnSpc>
                        <a:spcAft>
                          <a:spcPts val="1000"/>
                        </a:spcAft>
                      </a:pPr>
                      <a:r>
                        <a:rPr lang="ru-RU" sz="600">
                          <a:latin typeface="Calibri"/>
                          <a:ea typeface="Calibri"/>
                          <a:cs typeface="Times New Roman"/>
                        </a:rPr>
                        <a:t>7</a:t>
                      </a: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600" dirty="0">
                        <a:solidFill>
                          <a:srgbClr val="000000"/>
                        </a:solidFill>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Спасибо за внимание</a:t>
            </a:r>
            <a:endParaRPr lang="ru-RU" dirty="0"/>
          </a:p>
        </p:txBody>
      </p:sp>
    </p:spTree>
    <p:extLst>
      <p:ext uri="{BB962C8B-B14F-4D97-AF65-F5344CB8AC3E}">
        <p14:creationId xmlns:p14="http://schemas.microsoft.com/office/powerpoint/2010/main" val="372616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1428736"/>
            <a:ext cx="8229600" cy="4572000"/>
          </a:xfrm>
        </p:spPr>
        <p:txBody>
          <a:bodyPr>
            <a:normAutofit fontScale="47500" lnSpcReduction="20000"/>
          </a:bodyPr>
          <a:lstStyle/>
          <a:p>
            <a:pPr lvl="0"/>
            <a:r>
              <a:rPr lang="ru-RU" sz="3300" b="1" dirty="0" smtClean="0">
                <a:solidFill>
                  <a:schemeClr val="bg1"/>
                </a:solidFill>
              </a:rPr>
              <a:t>Экзамен (квалификационный) проверяет готовность обучающегося к выполнению указанного вида профессиональной деятельности и </a:t>
            </a:r>
            <a:r>
              <a:rPr lang="ru-RU" sz="3300" b="1" dirty="0" err="1" smtClean="0">
                <a:solidFill>
                  <a:schemeClr val="bg1"/>
                </a:solidFill>
              </a:rPr>
              <a:t>сформированность</a:t>
            </a:r>
            <a:r>
              <a:rPr lang="ru-RU" sz="3300" b="1" dirty="0" smtClean="0">
                <a:solidFill>
                  <a:schemeClr val="bg1"/>
                </a:solidFill>
              </a:rPr>
              <a:t> у него компетенций, определенных в разделе «Требования к результатам освоения ОПОП» ФГОС СПО. </a:t>
            </a:r>
            <a:endParaRPr lang="ru-RU" sz="3300" b="1" dirty="0" smtClean="0">
              <a:solidFill>
                <a:schemeClr val="bg1"/>
              </a:solidFill>
            </a:endParaRPr>
          </a:p>
          <a:p>
            <a:pPr marL="0" lvl="0" indent="0">
              <a:buNone/>
            </a:pPr>
            <a:endParaRPr lang="ru-RU" sz="3300" b="1" dirty="0" smtClean="0">
              <a:solidFill>
                <a:schemeClr val="bg1"/>
              </a:solidFill>
            </a:endParaRPr>
          </a:p>
          <a:p>
            <a:pPr lvl="0"/>
            <a:r>
              <a:rPr lang="ru-RU" sz="3300" b="1" dirty="0" smtClean="0">
                <a:solidFill>
                  <a:schemeClr val="bg1"/>
                </a:solidFill>
              </a:rPr>
              <a:t>Итогом проверки является однозначное решение: «вид профессиональной деятельности освоен / не освоен». В зачетной книжке запись будет иметь вид: «ВПД освоен» или «ВПД не освоен».</a:t>
            </a:r>
            <a:endParaRPr lang="ru-RU" sz="3300" dirty="0" smtClean="0">
              <a:solidFill>
                <a:schemeClr val="bg1"/>
              </a:solidFill>
            </a:endParaRPr>
          </a:p>
          <a:p>
            <a:pPr>
              <a:buNone/>
            </a:pPr>
            <a:r>
              <a:rPr lang="ru-RU" sz="3300" b="1" dirty="0" smtClean="0">
                <a:solidFill>
                  <a:schemeClr val="bg1"/>
                </a:solidFill>
              </a:rPr>
              <a:t> </a:t>
            </a:r>
            <a:endParaRPr lang="ru-RU" sz="3300" dirty="0" smtClean="0">
              <a:solidFill>
                <a:schemeClr val="bg1"/>
              </a:solidFill>
            </a:endParaRPr>
          </a:p>
          <a:p>
            <a:endParaRPr lang="ru-RU" sz="7200" dirty="0" smtClean="0">
              <a:solidFill>
                <a:schemeClr val="bg1"/>
              </a:solidFill>
            </a:endParaRPr>
          </a:p>
          <a:p>
            <a:pPr algn="just"/>
            <a:endParaRPr lang="ru-RU" sz="4500" dirty="0" smtClean="0">
              <a:solidFill>
                <a:schemeClr val="bg1"/>
              </a:solidFill>
            </a:endParaRPr>
          </a:p>
          <a:p>
            <a:pPr algn="just"/>
            <a:endParaRPr lang="ru-RU" sz="3300" dirty="0" smtClean="0">
              <a:solidFill>
                <a:schemeClr val="bg1"/>
              </a:solidFill>
            </a:endParaRPr>
          </a:p>
          <a:p>
            <a:pPr algn="just"/>
            <a:endParaRPr lang="ru-RU" sz="3300" dirty="0" smtClean="0">
              <a:solidFill>
                <a:schemeClr val="bg1"/>
              </a:solidFill>
            </a:endParaRPr>
          </a:p>
          <a:p>
            <a:pPr algn="just"/>
            <a:endParaRPr lang="ru-RU" sz="2800" b="1" dirty="0" smtClean="0">
              <a:solidFill>
                <a:schemeClr val="bg1"/>
              </a:solidFill>
            </a:endParaRPr>
          </a:p>
          <a:p>
            <a:endParaRPr lang="ru-RU" sz="2800" b="1" u="sng" dirty="0" smtClean="0">
              <a:solidFill>
                <a:schemeClr val="bg1"/>
              </a:solidFill>
            </a:endParaRPr>
          </a:p>
          <a:p>
            <a:endParaRPr lang="ru-RU" sz="2800" b="1" u="sng" dirty="0" smtClean="0">
              <a:solidFill>
                <a:schemeClr val="bg1"/>
              </a:solidFill>
            </a:endParaRPr>
          </a:p>
          <a:p>
            <a:pPr>
              <a:buNone/>
            </a:pPr>
            <a:r>
              <a:rPr lang="ru-RU" sz="2400" dirty="0" smtClean="0">
                <a:solidFill>
                  <a:schemeClr val="bg1"/>
                </a:solidFill>
              </a:rPr>
              <a:t/>
            </a:r>
            <a:br>
              <a:rPr lang="ru-RU" sz="2400" dirty="0" smtClean="0">
                <a:solidFill>
                  <a:schemeClr val="bg1"/>
                </a:solidFill>
              </a:rPr>
            </a:br>
            <a:endParaRPr lang="ru-RU" sz="2400" dirty="0">
              <a:solidFill>
                <a:schemeClr val="bg1"/>
              </a:solidFill>
            </a:endParaRPr>
          </a:p>
        </p:txBody>
      </p:sp>
      <p:sp>
        <p:nvSpPr>
          <p:cNvPr id="3" name="Заголовок 2"/>
          <p:cNvSpPr>
            <a:spLocks noGrp="1"/>
          </p:cNvSpPr>
          <p:nvPr>
            <p:ph type="title"/>
          </p:nvPr>
        </p:nvSpPr>
        <p:spPr>
          <a:xfrm>
            <a:off x="457200" y="714356"/>
            <a:ext cx="8229600" cy="357190"/>
          </a:xfrm>
        </p:spPr>
        <p:txBody>
          <a:bodyPr>
            <a:normAutofit fontScale="90000"/>
          </a:bodyPr>
          <a:lstStyle/>
          <a:p>
            <a:r>
              <a:rPr lang="ru-RU" dirty="0" smtClean="0"/>
              <a:t/>
            </a:r>
            <a:br>
              <a:rPr lang="ru-RU" dirty="0" smtClean="0"/>
            </a:br>
            <a:endParaRPr lang="ru-RU" sz="2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a:bodyPr>
          <a:lstStyle/>
          <a:p>
            <a:pPr lvl="0"/>
            <a:r>
              <a:rPr lang="ru-RU" sz="1800" b="1" dirty="0" smtClean="0">
                <a:solidFill>
                  <a:schemeClr val="bg1"/>
                </a:solidFill>
              </a:rPr>
              <a:t>Условием допуска к экзамену (квалификационному) является успешное освоение обучающимися всех элементов программы профессионального модуля: теоретической части модуля (МДК) и практик. По выбору ОУ возможно проведение промежуточной аттестации по отдельным элементам программы профессионального модуля. В этом случае рекомендуемая форма аттестации по учебной и/или производственной практике – ДЗ (дифференцированный зачет), по МДК – Э (экзамен) или ДЗ (дифференцированный зачет). Не рекомендуется проводить промежуточную аттестацию по составным элементам профессионального модуля (МДК или учебной и производственной практике), если объем обязательной аудиторной нагрузки по ним составляет менее 32 часов. Если модуль содержит несколько МДК, по выбору образовательного учреждения возможно проведение комбинированного экзамена или дифференцированного зачета по всем МДК в составе этого модуля. При этом рекомендуется учитывать результаты текущих форм контроля по каждому из МДК, использовать рейтинговые и/или накопительные системы оценивания.</a:t>
            </a:r>
            <a:endParaRPr lang="ru-RU" sz="1800" dirty="0" smtClean="0">
              <a:solidFill>
                <a:schemeClr val="bg1"/>
              </a:solidFill>
            </a:endParaRPr>
          </a:p>
          <a:p>
            <a:pPr>
              <a:buNone/>
            </a:pPr>
            <a:endParaRPr lang="ru-RU" dirty="0" smtClean="0">
              <a:solidFill>
                <a:schemeClr val="bg1"/>
              </a:solidFill>
            </a:endParaRPr>
          </a:p>
          <a:p>
            <a:endParaRPr lang="ru-RU" dirty="0">
              <a:solidFill>
                <a:schemeClr val="bg1"/>
              </a:solidFill>
            </a:endParaRPr>
          </a:p>
        </p:txBody>
      </p:sp>
      <p:sp>
        <p:nvSpPr>
          <p:cNvPr id="3" name="Заголовок 2"/>
          <p:cNvSpPr>
            <a:spLocks noGrp="1"/>
          </p:cNvSpPr>
          <p:nvPr>
            <p:ph type="title"/>
          </p:nvPr>
        </p:nvSpPr>
        <p:spPr/>
        <p:txBody>
          <a:bodyPr>
            <a:normAutofit/>
          </a:bodyPr>
          <a:lstStyle/>
          <a:p>
            <a:r>
              <a:rPr lang="ru-RU" sz="2400" b="1" dirty="0" smtClean="0"/>
              <a:t>Условия допуска</a:t>
            </a:r>
            <a:endParaRPr lang="ru-RU"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152400"/>
            <a:ext cx="8363272" cy="1044352"/>
          </a:xfrm>
        </p:spPr>
        <p:txBody>
          <a:bodyPr>
            <a:normAutofit/>
          </a:bodyPr>
          <a:lstStyle/>
          <a:p>
            <a:r>
              <a:rPr lang="ru-RU" sz="2400" b="1" dirty="0" smtClean="0"/>
              <a:t>Типы оценочных заданий</a:t>
            </a:r>
            <a:endParaRPr lang="ru-RU" sz="2400" b="1"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25" name="Object 1"/>
          <p:cNvGraphicFramePr>
            <a:graphicFrameLocks noChangeAspect="1"/>
          </p:cNvGraphicFramePr>
          <p:nvPr/>
        </p:nvGraphicFramePr>
        <p:xfrm>
          <a:off x="785786" y="1375157"/>
          <a:ext cx="7715304" cy="4839925"/>
        </p:xfrm>
        <a:graphic>
          <a:graphicData uri="http://schemas.openxmlformats.org/presentationml/2006/ole">
            <mc:AlternateContent xmlns:mc="http://schemas.openxmlformats.org/markup-compatibility/2006">
              <mc:Choice xmlns:v="urn:schemas-microsoft-com:vml" Requires="v">
                <p:oleObj spid="_x0000_s1027" name="Слайд" r:id="rId3" imgW="3605941" imgH="2703585" progId="PowerPoint.Slide.12">
                  <p:embed/>
                </p:oleObj>
              </mc:Choice>
              <mc:Fallback>
                <p:oleObj name="Слайд" r:id="rId3" imgW="3605941" imgH="2703585" progId="PowerPoint.Slide.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786" y="1375157"/>
                        <a:ext cx="7715304" cy="483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dirty="0" smtClean="0">
                <a:solidFill>
                  <a:schemeClr val="bg1"/>
                </a:solidFill>
              </a:rPr>
              <a:t>   Экзамен квалификационный и в том и другом случае можно проводить  </a:t>
            </a:r>
          </a:p>
          <a:p>
            <a:r>
              <a:rPr lang="ru-RU" i="1" dirty="0" smtClean="0">
                <a:solidFill>
                  <a:schemeClr val="bg1"/>
                </a:solidFill>
              </a:rPr>
              <a:t>в реальной обстановке по критериям, </a:t>
            </a:r>
          </a:p>
          <a:p>
            <a:r>
              <a:rPr lang="ru-RU" i="1" dirty="0" smtClean="0">
                <a:solidFill>
                  <a:schemeClr val="bg1"/>
                </a:solidFill>
              </a:rPr>
              <a:t>либо в  модельной ситуации (учебная деятельность)  по критериям.</a:t>
            </a:r>
            <a:endParaRPr lang="ru-RU" dirty="0" smtClean="0">
              <a:solidFill>
                <a:schemeClr val="bg1"/>
              </a:solidFill>
            </a:endParaRPr>
          </a:p>
          <a:p>
            <a:pPr>
              <a:buNone/>
            </a:pPr>
            <a:r>
              <a:rPr lang="ru-RU" dirty="0" smtClean="0">
                <a:solidFill>
                  <a:schemeClr val="bg1"/>
                </a:solidFill>
              </a:rPr>
              <a:t>Оценка ОК нигде не локализована, рассредоточена. Собирать доказательства формирования ОК  необходимо на всем периоде обучения, возможная форма  – </a:t>
            </a:r>
            <a:r>
              <a:rPr lang="ru-RU" dirty="0" err="1" smtClean="0">
                <a:solidFill>
                  <a:schemeClr val="bg1"/>
                </a:solidFill>
              </a:rPr>
              <a:t>портфолио</a:t>
            </a:r>
            <a:r>
              <a:rPr lang="ru-RU" dirty="0" smtClean="0">
                <a:solidFill>
                  <a:schemeClr val="bg1"/>
                </a:solidFill>
              </a:rPr>
              <a:t>.</a:t>
            </a:r>
          </a:p>
          <a:p>
            <a:pPr>
              <a:buNone/>
            </a:pPr>
            <a:endParaRPr lang="ru-RU" dirty="0">
              <a:solidFill>
                <a:schemeClr val="bg1"/>
              </a:solidFill>
            </a:endParaRPr>
          </a:p>
        </p:txBody>
      </p:sp>
      <p:sp>
        <p:nvSpPr>
          <p:cNvPr id="3" name="Заголовок 2"/>
          <p:cNvSpPr>
            <a:spLocks noGrp="1"/>
          </p:cNvSpPr>
          <p:nvPr>
            <p:ph type="title"/>
          </p:nvPr>
        </p:nvSpPr>
        <p:spPr>
          <a:xfrm>
            <a:off x="323528" y="152400"/>
            <a:ext cx="8363272" cy="1116360"/>
          </a:xfrm>
        </p:spPr>
        <p:txBody>
          <a:bodyPr>
            <a:normAutofit/>
          </a:bodyPr>
          <a:lstStyle/>
          <a:p>
            <a:r>
              <a:rPr lang="ru-RU" sz="2400" b="1" dirty="0" smtClean="0"/>
              <a:t>Условия проведения</a:t>
            </a:r>
            <a:endParaRPr lang="ru-RU"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1500174"/>
            <a:ext cx="8229600" cy="4572000"/>
          </a:xfrm>
        </p:spPr>
        <p:txBody>
          <a:bodyPr>
            <a:normAutofit fontScale="85000" lnSpcReduction="20000"/>
          </a:bodyPr>
          <a:lstStyle/>
          <a:p>
            <a:pPr marL="514350" indent="-514350">
              <a:lnSpc>
                <a:spcPct val="90000"/>
              </a:lnSpc>
              <a:spcBef>
                <a:spcPts val="625"/>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ru-RU" sz="3200" b="1" dirty="0" smtClean="0"/>
              <a:t>1</a:t>
            </a:r>
            <a:r>
              <a:rPr lang="ru-RU" sz="3200" b="1" dirty="0" smtClean="0">
                <a:solidFill>
                  <a:schemeClr val="bg1"/>
                </a:solidFill>
              </a:rPr>
              <a:t>. </a:t>
            </a:r>
            <a:r>
              <a:rPr lang="en-GB" sz="3200" b="1" dirty="0" err="1" smtClean="0">
                <a:solidFill>
                  <a:schemeClr val="bg1"/>
                </a:solidFill>
              </a:rPr>
              <a:t>Оценивается</a:t>
            </a:r>
            <a:r>
              <a:rPr lang="en-GB" sz="3200" b="1" dirty="0" smtClean="0">
                <a:solidFill>
                  <a:schemeClr val="bg1"/>
                </a:solidFill>
              </a:rPr>
              <a:t> </a:t>
            </a:r>
            <a:r>
              <a:rPr lang="en-GB" sz="3200" b="1" dirty="0" err="1" smtClean="0">
                <a:solidFill>
                  <a:schemeClr val="bg1"/>
                </a:solidFill>
              </a:rPr>
              <a:t>материальный</a:t>
            </a:r>
            <a:r>
              <a:rPr lang="en-GB" sz="3200" b="1" dirty="0" smtClean="0">
                <a:solidFill>
                  <a:schemeClr val="bg1"/>
                </a:solidFill>
              </a:rPr>
              <a:t> </a:t>
            </a:r>
            <a:r>
              <a:rPr lang="en-GB" sz="3200" b="1" dirty="0" err="1" smtClean="0">
                <a:solidFill>
                  <a:schemeClr val="bg1"/>
                </a:solidFill>
              </a:rPr>
              <a:t>или</a:t>
            </a:r>
            <a:r>
              <a:rPr lang="en-GB" sz="3200" b="1" dirty="0" smtClean="0">
                <a:solidFill>
                  <a:schemeClr val="bg1"/>
                </a:solidFill>
              </a:rPr>
              <a:t>   </a:t>
            </a:r>
            <a:r>
              <a:rPr lang="en-GB" sz="3200" b="1" dirty="0" err="1" smtClean="0">
                <a:solidFill>
                  <a:schemeClr val="bg1"/>
                </a:solidFill>
              </a:rPr>
              <a:t>интеллектуальный</a:t>
            </a:r>
            <a:r>
              <a:rPr lang="en-GB" sz="3200" b="1" dirty="0" smtClean="0">
                <a:solidFill>
                  <a:schemeClr val="bg1"/>
                </a:solidFill>
              </a:rPr>
              <a:t> </a:t>
            </a:r>
            <a:r>
              <a:rPr lang="en-GB" sz="3200" b="1" u="sng" dirty="0" err="1" smtClean="0">
                <a:solidFill>
                  <a:schemeClr val="accent2"/>
                </a:solidFill>
              </a:rPr>
              <a:t>продукт</a:t>
            </a:r>
            <a:r>
              <a:rPr lang="en-GB" sz="3200" b="1" u="sng" dirty="0" smtClean="0">
                <a:solidFill>
                  <a:schemeClr val="accent2"/>
                </a:solidFill>
              </a:rPr>
              <a:t> </a:t>
            </a:r>
            <a:r>
              <a:rPr lang="en-GB" sz="3200" b="1" dirty="0" err="1" smtClean="0">
                <a:solidFill>
                  <a:schemeClr val="bg1"/>
                </a:solidFill>
              </a:rPr>
              <a:t>деятельности</a:t>
            </a:r>
            <a:r>
              <a:rPr lang="ru-RU" sz="3200" b="1" dirty="0" smtClean="0">
                <a:solidFill>
                  <a:schemeClr val="bg1"/>
                </a:solidFill>
              </a:rPr>
              <a:t>:</a:t>
            </a:r>
          </a:p>
          <a:p>
            <a:pPr>
              <a:lnSpc>
                <a:spcPct val="90000"/>
              </a:lnSpc>
              <a:spcBef>
                <a:spcPts val="625"/>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ru-RU" sz="2800" b="1" i="1" dirty="0" smtClean="0">
                <a:solidFill>
                  <a:srgbClr val="0070C0"/>
                </a:solidFill>
              </a:rPr>
              <a:t>в реальной обстановке </a:t>
            </a:r>
            <a:r>
              <a:rPr lang="ru-RU" sz="2800" b="1" dirty="0" smtClean="0">
                <a:solidFill>
                  <a:schemeClr val="bg1"/>
                </a:solidFill>
              </a:rPr>
              <a:t>(«</a:t>
            </a:r>
            <a:r>
              <a:rPr lang="ru-RU" sz="2800" b="1" dirty="0" err="1" smtClean="0">
                <a:solidFill>
                  <a:schemeClr val="bg1"/>
                </a:solidFill>
              </a:rPr>
              <a:t>квазипрофессиональная</a:t>
            </a:r>
            <a:r>
              <a:rPr lang="ru-RU" sz="2800" b="1" dirty="0" smtClean="0">
                <a:solidFill>
                  <a:schemeClr val="bg1"/>
                </a:solidFill>
              </a:rPr>
              <a:t> деятельность),</a:t>
            </a:r>
          </a:p>
          <a:p>
            <a:pPr>
              <a:lnSpc>
                <a:spcPct val="90000"/>
              </a:lnSpc>
              <a:spcBef>
                <a:spcPts val="625"/>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ru-RU" sz="2800" b="1" i="1" dirty="0" smtClean="0">
                <a:solidFill>
                  <a:srgbClr val="0070C0"/>
                </a:solidFill>
              </a:rPr>
              <a:t>в модельной </a:t>
            </a:r>
            <a:r>
              <a:rPr lang="ru-RU" sz="2800" b="1" i="1" dirty="0" smtClean="0">
                <a:solidFill>
                  <a:schemeClr val="bg1"/>
                </a:solidFill>
              </a:rPr>
              <a:t>ситуации </a:t>
            </a:r>
            <a:r>
              <a:rPr lang="ru-RU" sz="2800" b="1" dirty="0" smtClean="0">
                <a:solidFill>
                  <a:schemeClr val="bg1"/>
                </a:solidFill>
              </a:rPr>
              <a:t>(учебная деятельность)</a:t>
            </a:r>
            <a:endParaRPr lang="en-GB" sz="2800" b="1" dirty="0" smtClean="0">
              <a:solidFill>
                <a:schemeClr val="bg1"/>
              </a:solidFill>
            </a:endParaRPr>
          </a:p>
          <a:p>
            <a:pPr>
              <a:lnSpc>
                <a:spcPct val="90000"/>
              </a:lnSpc>
              <a:spcBef>
                <a:spcPts val="625"/>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3200" b="1" dirty="0" smtClean="0">
                <a:solidFill>
                  <a:schemeClr val="bg1"/>
                </a:solidFill>
              </a:rPr>
              <a:t>2.</a:t>
            </a:r>
            <a:r>
              <a:rPr lang="ru-RU" sz="3200" b="1" dirty="0" smtClean="0">
                <a:solidFill>
                  <a:schemeClr val="bg1"/>
                </a:solidFill>
              </a:rPr>
              <a:t> </a:t>
            </a:r>
            <a:r>
              <a:rPr lang="en-GB" sz="3200" b="1" dirty="0" err="1" smtClean="0">
                <a:solidFill>
                  <a:schemeClr val="bg1"/>
                </a:solidFill>
              </a:rPr>
              <a:t>Оценивается</a:t>
            </a:r>
            <a:r>
              <a:rPr lang="en-GB" sz="3200" b="1" u="sng" dirty="0" smtClean="0">
                <a:solidFill>
                  <a:schemeClr val="bg1"/>
                </a:solidFill>
              </a:rPr>
              <a:t> </a:t>
            </a:r>
            <a:r>
              <a:rPr lang="en-GB" sz="3200" b="1" u="sng" dirty="0" err="1" smtClean="0">
                <a:solidFill>
                  <a:schemeClr val="accent2"/>
                </a:solidFill>
              </a:rPr>
              <a:t>процесс</a:t>
            </a:r>
            <a:r>
              <a:rPr lang="en-GB" sz="3200" b="1" dirty="0" smtClean="0"/>
              <a:t> </a:t>
            </a:r>
            <a:r>
              <a:rPr lang="en-GB" sz="3200" b="1" dirty="0" err="1" smtClean="0">
                <a:solidFill>
                  <a:schemeClr val="bg1"/>
                </a:solidFill>
              </a:rPr>
              <a:t>деятельности</a:t>
            </a:r>
            <a:r>
              <a:rPr lang="en-GB" sz="3200" b="1" dirty="0" smtClean="0">
                <a:solidFill>
                  <a:schemeClr val="bg1"/>
                </a:solidFill>
              </a:rPr>
              <a:t> (</a:t>
            </a:r>
            <a:r>
              <a:rPr lang="en-GB" sz="3200" b="1" dirty="0" err="1" smtClean="0">
                <a:solidFill>
                  <a:schemeClr val="bg1"/>
                </a:solidFill>
              </a:rPr>
              <a:t>когда</a:t>
            </a:r>
            <a:r>
              <a:rPr lang="en-GB" sz="3200" b="1" dirty="0" smtClean="0">
                <a:solidFill>
                  <a:schemeClr val="bg1"/>
                </a:solidFill>
              </a:rPr>
              <a:t> </a:t>
            </a:r>
            <a:r>
              <a:rPr lang="en-GB" sz="3200" b="1" dirty="0" err="1" smtClean="0">
                <a:solidFill>
                  <a:schemeClr val="bg1"/>
                </a:solidFill>
              </a:rPr>
              <a:t>результат</a:t>
            </a:r>
            <a:r>
              <a:rPr lang="en-GB" sz="3200" b="1" dirty="0" smtClean="0">
                <a:solidFill>
                  <a:schemeClr val="bg1"/>
                </a:solidFill>
              </a:rPr>
              <a:t> </a:t>
            </a:r>
            <a:r>
              <a:rPr lang="en-GB" sz="3200" b="1" dirty="0" err="1" smtClean="0">
                <a:solidFill>
                  <a:schemeClr val="bg1"/>
                </a:solidFill>
              </a:rPr>
              <a:t>деятельности</a:t>
            </a:r>
            <a:r>
              <a:rPr lang="en-GB" sz="3200" b="1" dirty="0" smtClean="0">
                <a:solidFill>
                  <a:schemeClr val="bg1"/>
                </a:solidFill>
              </a:rPr>
              <a:t> </a:t>
            </a:r>
            <a:r>
              <a:rPr lang="en-GB" sz="3200" b="1" dirty="0" err="1" smtClean="0">
                <a:solidFill>
                  <a:schemeClr val="bg1"/>
                </a:solidFill>
              </a:rPr>
              <a:t>не</a:t>
            </a:r>
            <a:r>
              <a:rPr lang="en-GB" sz="3200" b="1" dirty="0" smtClean="0">
                <a:solidFill>
                  <a:schemeClr val="bg1"/>
                </a:solidFill>
              </a:rPr>
              <a:t> </a:t>
            </a:r>
            <a:r>
              <a:rPr lang="en-GB" sz="3200" b="1" dirty="0" err="1" smtClean="0">
                <a:solidFill>
                  <a:schemeClr val="bg1"/>
                </a:solidFill>
              </a:rPr>
              <a:t>оформлен</a:t>
            </a:r>
            <a:r>
              <a:rPr lang="en-GB" sz="3200" b="1" dirty="0" smtClean="0">
                <a:solidFill>
                  <a:schemeClr val="bg1"/>
                </a:solidFill>
              </a:rPr>
              <a:t> </a:t>
            </a:r>
            <a:r>
              <a:rPr lang="en-GB" sz="3200" b="1" dirty="0" err="1" smtClean="0">
                <a:solidFill>
                  <a:schemeClr val="bg1"/>
                </a:solidFill>
              </a:rPr>
              <a:t>как</a:t>
            </a:r>
            <a:r>
              <a:rPr lang="en-GB" sz="3200" b="1" dirty="0" smtClean="0">
                <a:solidFill>
                  <a:schemeClr val="bg1"/>
                </a:solidFill>
              </a:rPr>
              <a:t> </a:t>
            </a:r>
            <a:r>
              <a:rPr lang="en-GB" sz="3200" b="1" dirty="0" err="1" smtClean="0">
                <a:solidFill>
                  <a:schemeClr val="bg1"/>
                </a:solidFill>
              </a:rPr>
              <a:t>продукт</a:t>
            </a:r>
            <a:r>
              <a:rPr lang="en-GB" sz="3200" b="1" dirty="0" smtClean="0">
                <a:solidFill>
                  <a:schemeClr val="bg1"/>
                </a:solidFill>
              </a:rPr>
              <a:t> </a:t>
            </a:r>
            <a:r>
              <a:rPr lang="en-GB" sz="3200" b="1" dirty="0" err="1" smtClean="0">
                <a:solidFill>
                  <a:schemeClr val="bg1"/>
                </a:solidFill>
              </a:rPr>
              <a:t>или</a:t>
            </a:r>
            <a:r>
              <a:rPr lang="en-GB" sz="3200" b="1" dirty="0" smtClean="0">
                <a:solidFill>
                  <a:schemeClr val="bg1"/>
                </a:solidFill>
              </a:rPr>
              <a:t> </a:t>
            </a:r>
            <a:r>
              <a:rPr lang="ru-RU" sz="3200" b="1" dirty="0" smtClean="0">
                <a:solidFill>
                  <a:schemeClr val="bg1"/>
                </a:solidFill>
              </a:rPr>
              <a:t>принципиально </a:t>
            </a:r>
            <a:r>
              <a:rPr lang="en-GB" sz="3200" b="1" dirty="0" err="1" smtClean="0">
                <a:solidFill>
                  <a:schemeClr val="bg1"/>
                </a:solidFill>
              </a:rPr>
              <a:t>важен</a:t>
            </a:r>
            <a:r>
              <a:rPr lang="en-GB" sz="3200" b="1" dirty="0" smtClean="0">
                <a:solidFill>
                  <a:schemeClr val="bg1"/>
                </a:solidFill>
              </a:rPr>
              <a:t> </a:t>
            </a:r>
            <a:r>
              <a:rPr lang="en-GB" sz="3200" b="1" dirty="0" err="1" smtClean="0">
                <a:solidFill>
                  <a:schemeClr val="bg1"/>
                </a:solidFill>
              </a:rPr>
              <a:t>сам</a:t>
            </a:r>
            <a:r>
              <a:rPr lang="en-GB" sz="3200" b="1" dirty="0" smtClean="0">
                <a:solidFill>
                  <a:schemeClr val="bg1"/>
                </a:solidFill>
              </a:rPr>
              <a:t> </a:t>
            </a:r>
            <a:r>
              <a:rPr lang="en-GB" sz="3200" b="1" dirty="0" err="1" smtClean="0">
                <a:solidFill>
                  <a:schemeClr val="bg1"/>
                </a:solidFill>
              </a:rPr>
              <a:t>процесс</a:t>
            </a:r>
            <a:r>
              <a:rPr lang="en-GB" sz="3200" b="1" dirty="0" smtClean="0">
                <a:solidFill>
                  <a:schemeClr val="bg1"/>
                </a:solidFill>
              </a:rPr>
              <a:t>)</a:t>
            </a:r>
            <a:r>
              <a:rPr lang="ru-RU" sz="3200" b="1" dirty="0" smtClean="0">
                <a:solidFill>
                  <a:schemeClr val="bg1"/>
                </a:solidFill>
              </a:rPr>
              <a:t>:</a:t>
            </a:r>
          </a:p>
          <a:p>
            <a:pPr>
              <a:lnSpc>
                <a:spcPct val="90000"/>
              </a:lnSpc>
              <a:spcBef>
                <a:spcPts val="625"/>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ru-RU" sz="2800" b="1" i="1" dirty="0" smtClean="0">
                <a:solidFill>
                  <a:srgbClr val="0070C0"/>
                </a:solidFill>
              </a:rPr>
              <a:t>в реальной обстановке </a:t>
            </a:r>
            <a:r>
              <a:rPr lang="ru-RU" sz="2800" b="1" dirty="0" smtClean="0"/>
              <a:t>(«</a:t>
            </a:r>
            <a:r>
              <a:rPr lang="ru-RU" sz="2800" b="1" dirty="0" err="1" smtClean="0">
                <a:solidFill>
                  <a:schemeClr val="bg1"/>
                </a:solidFill>
              </a:rPr>
              <a:t>квазипрофессиональная</a:t>
            </a:r>
            <a:r>
              <a:rPr lang="ru-RU" sz="2800" b="1" dirty="0" smtClean="0">
                <a:solidFill>
                  <a:schemeClr val="bg1"/>
                </a:solidFill>
              </a:rPr>
              <a:t> деятельность),</a:t>
            </a:r>
          </a:p>
          <a:p>
            <a:pPr>
              <a:lnSpc>
                <a:spcPct val="90000"/>
              </a:lnSpc>
              <a:spcBef>
                <a:spcPts val="625"/>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ru-RU" sz="2800" b="1" i="1" dirty="0" smtClean="0">
                <a:solidFill>
                  <a:srgbClr val="0070C0"/>
                </a:solidFill>
              </a:rPr>
              <a:t>в модельной ситуации</a:t>
            </a:r>
            <a:r>
              <a:rPr lang="ru-RU" sz="2800" b="1" i="1" dirty="0" smtClean="0">
                <a:solidFill>
                  <a:schemeClr val="bg1"/>
                </a:solidFill>
              </a:rPr>
              <a:t> </a:t>
            </a:r>
            <a:r>
              <a:rPr lang="ru-RU" sz="2800" b="1" dirty="0" smtClean="0">
                <a:solidFill>
                  <a:schemeClr val="bg1"/>
                </a:solidFill>
              </a:rPr>
              <a:t>(учебная деятельность)</a:t>
            </a:r>
            <a:endParaRPr lang="en-GB" sz="2800" b="1" dirty="0" smtClean="0">
              <a:solidFill>
                <a:schemeClr val="bg1"/>
              </a:solidFill>
            </a:endParaRPr>
          </a:p>
          <a:p>
            <a:pPr>
              <a:lnSpc>
                <a:spcPct val="90000"/>
              </a:lnSpc>
              <a:spcBef>
                <a:spcPts val="625"/>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ru-RU" sz="3600" b="1" dirty="0" smtClean="0">
                <a:solidFill>
                  <a:schemeClr val="bg1"/>
                </a:solidFill>
              </a:rPr>
              <a:t>3</a:t>
            </a:r>
            <a:r>
              <a:rPr lang="en-GB" sz="3200" b="1" dirty="0" smtClean="0">
                <a:solidFill>
                  <a:schemeClr val="bg1"/>
                </a:solidFill>
              </a:rPr>
              <a:t>.</a:t>
            </a:r>
            <a:r>
              <a:rPr lang="ru-RU" sz="3200" b="1" dirty="0" smtClean="0">
                <a:solidFill>
                  <a:schemeClr val="bg1"/>
                </a:solidFill>
              </a:rPr>
              <a:t> </a:t>
            </a:r>
            <a:r>
              <a:rPr lang="en-GB" sz="3200" b="1" dirty="0" err="1" smtClean="0">
                <a:solidFill>
                  <a:schemeClr val="bg1"/>
                </a:solidFill>
              </a:rPr>
              <a:t>Различные</a:t>
            </a:r>
            <a:r>
              <a:rPr lang="en-GB" sz="3200" b="1" dirty="0" smtClean="0">
                <a:solidFill>
                  <a:schemeClr val="bg1"/>
                </a:solidFill>
              </a:rPr>
              <a:t> </a:t>
            </a:r>
            <a:r>
              <a:rPr lang="en-GB" sz="3200" b="1" dirty="0" err="1" smtClean="0">
                <a:solidFill>
                  <a:schemeClr val="bg1"/>
                </a:solidFill>
              </a:rPr>
              <a:t>сочетания</a:t>
            </a:r>
            <a:r>
              <a:rPr lang="en-GB" sz="3200" b="1" dirty="0" smtClean="0">
                <a:solidFill>
                  <a:schemeClr val="bg1"/>
                </a:solidFill>
              </a:rPr>
              <a:t> 1-</a:t>
            </a:r>
            <a:r>
              <a:rPr lang="ru-RU" sz="3200" b="1" dirty="0" smtClean="0">
                <a:solidFill>
                  <a:schemeClr val="bg1"/>
                </a:solidFill>
              </a:rPr>
              <a:t>2</a:t>
            </a:r>
            <a:endParaRPr lang="ru-RU" dirty="0">
              <a:solidFill>
                <a:schemeClr val="bg1"/>
              </a:solidFill>
            </a:endParaRPr>
          </a:p>
        </p:txBody>
      </p:sp>
      <p:sp>
        <p:nvSpPr>
          <p:cNvPr id="3" name="Заголовок 2"/>
          <p:cNvSpPr>
            <a:spLocks noGrp="1"/>
          </p:cNvSpPr>
          <p:nvPr>
            <p:ph type="title"/>
          </p:nvPr>
        </p:nvSpPr>
        <p:spPr>
          <a:xfrm>
            <a:off x="357158" y="152400"/>
            <a:ext cx="8329642" cy="1133460"/>
          </a:xfrm>
        </p:spPr>
        <p:txBody>
          <a:bodyPr>
            <a:normAutofit/>
          </a:bodyPr>
          <a:lstStyle/>
          <a:p>
            <a:r>
              <a:rPr lang="en-GB" sz="2400" b="1" dirty="0" err="1" smtClean="0">
                <a:solidFill>
                  <a:schemeClr val="tx1"/>
                </a:solidFill>
              </a:rPr>
              <a:t>Способы</a:t>
            </a:r>
            <a:r>
              <a:rPr lang="en-GB" sz="2400" b="1" dirty="0" smtClean="0">
                <a:solidFill>
                  <a:schemeClr val="tx1"/>
                </a:solidFill>
              </a:rPr>
              <a:t> </a:t>
            </a:r>
            <a:r>
              <a:rPr lang="en-GB" sz="2400" b="1" dirty="0" err="1" smtClean="0">
                <a:solidFill>
                  <a:schemeClr val="tx1"/>
                </a:solidFill>
              </a:rPr>
              <a:t>оценки</a:t>
            </a:r>
            <a:r>
              <a:rPr lang="en-GB" sz="2400" b="1" dirty="0" smtClean="0">
                <a:solidFill>
                  <a:schemeClr val="tx1"/>
                </a:solidFill>
              </a:rPr>
              <a:t> </a:t>
            </a:r>
            <a:r>
              <a:rPr lang="en-GB" sz="2400" b="1" dirty="0" err="1" smtClean="0">
                <a:solidFill>
                  <a:schemeClr val="tx1"/>
                </a:solidFill>
              </a:rPr>
              <a:t>профессиональных</a:t>
            </a:r>
            <a:r>
              <a:rPr lang="en-GB" sz="2400" b="1" dirty="0" smtClean="0">
                <a:solidFill>
                  <a:schemeClr val="tx1"/>
                </a:solidFill>
              </a:rPr>
              <a:t> </a:t>
            </a:r>
            <a:r>
              <a:rPr lang="en-GB" sz="2400" b="1" dirty="0" err="1" smtClean="0">
                <a:solidFill>
                  <a:schemeClr val="tx1"/>
                </a:solidFill>
              </a:rPr>
              <a:t>компетенций</a:t>
            </a:r>
            <a:endParaRPr lang="ru-RU" sz="24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20000"/>
          </a:bodyPr>
          <a:lstStyle/>
          <a:p>
            <a:pPr>
              <a:lnSpc>
                <a:spcPct val="90000"/>
              </a:lnSpc>
              <a:spcBef>
                <a:spcPts val="450"/>
              </a:spcBef>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ru-RU" sz="2800" b="1" dirty="0" smtClean="0">
                <a:solidFill>
                  <a:schemeClr val="bg1"/>
                </a:solidFill>
              </a:rPr>
              <a:t>Если </a:t>
            </a:r>
            <a:r>
              <a:rPr lang="en-GB" sz="2800" b="1" dirty="0" err="1" smtClean="0">
                <a:solidFill>
                  <a:schemeClr val="bg1"/>
                </a:solidFill>
              </a:rPr>
              <a:t>масштабы</a:t>
            </a:r>
            <a:r>
              <a:rPr lang="en-GB" sz="2800" b="1" dirty="0" smtClean="0">
                <a:solidFill>
                  <a:schemeClr val="bg1"/>
                </a:solidFill>
              </a:rPr>
              <a:t> </a:t>
            </a:r>
            <a:r>
              <a:rPr lang="ru-RU" sz="2800" b="1" dirty="0" smtClean="0">
                <a:solidFill>
                  <a:schemeClr val="bg1"/>
                </a:solidFill>
              </a:rPr>
              <a:t>ВПД</a:t>
            </a:r>
            <a:r>
              <a:rPr lang="en-GB" sz="2800" b="1" dirty="0" smtClean="0">
                <a:solidFill>
                  <a:schemeClr val="bg1"/>
                </a:solidFill>
              </a:rPr>
              <a:t> и/</a:t>
            </a:r>
            <a:r>
              <a:rPr lang="en-GB" sz="2800" b="1" dirty="0" err="1" smtClean="0">
                <a:solidFill>
                  <a:schemeClr val="bg1"/>
                </a:solidFill>
              </a:rPr>
              <a:t>или</a:t>
            </a:r>
            <a:r>
              <a:rPr lang="en-GB" sz="2800" b="1" dirty="0" smtClean="0">
                <a:solidFill>
                  <a:schemeClr val="bg1"/>
                </a:solidFill>
              </a:rPr>
              <a:t> </a:t>
            </a:r>
            <a:r>
              <a:rPr lang="en-GB" sz="2800" b="1" dirty="0" err="1" smtClean="0">
                <a:solidFill>
                  <a:schemeClr val="bg1"/>
                </a:solidFill>
              </a:rPr>
              <a:t>габариты</a:t>
            </a:r>
            <a:r>
              <a:rPr lang="en-GB" sz="2800" b="1" dirty="0" smtClean="0">
                <a:solidFill>
                  <a:schemeClr val="bg1"/>
                </a:solidFill>
              </a:rPr>
              <a:t> </a:t>
            </a:r>
            <a:r>
              <a:rPr lang="en-GB" sz="2800" b="1" dirty="0" err="1" smtClean="0">
                <a:solidFill>
                  <a:schemeClr val="bg1"/>
                </a:solidFill>
              </a:rPr>
              <a:t>используемого</a:t>
            </a:r>
            <a:r>
              <a:rPr lang="en-GB" sz="2800" b="1" dirty="0" smtClean="0">
                <a:solidFill>
                  <a:schemeClr val="bg1"/>
                </a:solidFill>
              </a:rPr>
              <a:t> </a:t>
            </a:r>
            <a:r>
              <a:rPr lang="en-GB" sz="2800" b="1" dirty="0" err="1" smtClean="0">
                <a:solidFill>
                  <a:schemeClr val="bg1"/>
                </a:solidFill>
              </a:rPr>
              <a:t>оборудования</a:t>
            </a:r>
            <a:r>
              <a:rPr lang="en-GB" sz="2800" b="1" dirty="0" smtClean="0">
                <a:solidFill>
                  <a:schemeClr val="bg1"/>
                </a:solidFill>
              </a:rPr>
              <a:t> </a:t>
            </a:r>
            <a:r>
              <a:rPr lang="en-GB" sz="2800" b="1" dirty="0" err="1" smtClean="0">
                <a:solidFill>
                  <a:schemeClr val="bg1"/>
                </a:solidFill>
              </a:rPr>
              <a:t>не</a:t>
            </a:r>
            <a:r>
              <a:rPr lang="en-GB" sz="2800" b="1" dirty="0" smtClean="0">
                <a:solidFill>
                  <a:schemeClr val="bg1"/>
                </a:solidFill>
              </a:rPr>
              <a:t> </a:t>
            </a:r>
            <a:r>
              <a:rPr lang="en-GB" sz="2800" b="1" dirty="0" err="1" smtClean="0">
                <a:solidFill>
                  <a:schemeClr val="bg1"/>
                </a:solidFill>
              </a:rPr>
              <a:t>позволяют</a:t>
            </a:r>
            <a:r>
              <a:rPr lang="en-GB" sz="2800" b="1" dirty="0" smtClean="0">
                <a:solidFill>
                  <a:schemeClr val="bg1"/>
                </a:solidFill>
              </a:rPr>
              <a:t> </a:t>
            </a:r>
            <a:r>
              <a:rPr lang="en-GB" sz="2800" b="1" dirty="0" err="1" smtClean="0">
                <a:solidFill>
                  <a:schemeClr val="bg1"/>
                </a:solidFill>
              </a:rPr>
              <a:t>организовать</a:t>
            </a:r>
            <a:r>
              <a:rPr lang="en-GB" sz="2800" b="1" dirty="0" smtClean="0">
                <a:solidFill>
                  <a:schemeClr val="bg1"/>
                </a:solidFill>
              </a:rPr>
              <a:t> </a:t>
            </a:r>
            <a:r>
              <a:rPr lang="en-GB" sz="2800" b="1" dirty="0" err="1" smtClean="0">
                <a:solidFill>
                  <a:schemeClr val="bg1"/>
                </a:solidFill>
              </a:rPr>
              <a:t>компактную</a:t>
            </a:r>
            <a:r>
              <a:rPr lang="en-GB" sz="2800" b="1" dirty="0" smtClean="0">
                <a:solidFill>
                  <a:schemeClr val="bg1"/>
                </a:solidFill>
              </a:rPr>
              <a:t> </a:t>
            </a:r>
            <a:r>
              <a:rPr lang="en-GB" sz="2800" b="1" dirty="0" err="1" smtClean="0">
                <a:solidFill>
                  <a:schemeClr val="bg1"/>
                </a:solidFill>
              </a:rPr>
              <a:t>процедуру</a:t>
            </a:r>
            <a:r>
              <a:rPr lang="en-GB" sz="2800" b="1" dirty="0" smtClean="0">
                <a:solidFill>
                  <a:schemeClr val="bg1"/>
                </a:solidFill>
              </a:rPr>
              <a:t> </a:t>
            </a:r>
            <a:r>
              <a:rPr lang="ru-RU" sz="2800" b="1" dirty="0" smtClean="0">
                <a:solidFill>
                  <a:schemeClr val="bg1"/>
                </a:solidFill>
              </a:rPr>
              <a:t>оценки</a:t>
            </a:r>
            <a:r>
              <a:rPr lang="ru-RU" sz="2400" b="1" dirty="0" smtClean="0">
                <a:solidFill>
                  <a:schemeClr val="bg1"/>
                </a:solidFill>
              </a:rPr>
              <a:t> </a:t>
            </a:r>
            <a:r>
              <a:rPr lang="en-GB" sz="2400" i="1" dirty="0" smtClean="0">
                <a:solidFill>
                  <a:schemeClr val="accent2"/>
                </a:solidFill>
              </a:rPr>
              <a:t>(«</a:t>
            </a:r>
            <a:r>
              <a:rPr lang="en-GB" sz="2400" i="1" dirty="0" err="1" smtClean="0">
                <a:solidFill>
                  <a:schemeClr val="accent2"/>
                </a:solidFill>
              </a:rPr>
              <a:t>расставлять</a:t>
            </a:r>
            <a:r>
              <a:rPr lang="en-GB" sz="2400" i="1" dirty="0" smtClean="0">
                <a:solidFill>
                  <a:schemeClr val="accent2"/>
                </a:solidFill>
              </a:rPr>
              <a:t> </a:t>
            </a:r>
            <a:r>
              <a:rPr lang="en-GB" sz="2400" i="1" dirty="0" err="1" smtClean="0">
                <a:solidFill>
                  <a:schemeClr val="accent2"/>
                </a:solidFill>
              </a:rPr>
              <a:t>спецтехнику</a:t>
            </a:r>
            <a:r>
              <a:rPr lang="en-GB" sz="2400" i="1" dirty="0" smtClean="0">
                <a:solidFill>
                  <a:schemeClr val="accent2"/>
                </a:solidFill>
              </a:rPr>
              <a:t> </a:t>
            </a:r>
            <a:r>
              <a:rPr lang="en-GB" sz="2400" i="1" dirty="0" err="1" smtClean="0">
                <a:solidFill>
                  <a:schemeClr val="accent2"/>
                </a:solidFill>
              </a:rPr>
              <a:t>для</a:t>
            </a:r>
            <a:r>
              <a:rPr lang="en-GB" sz="2400" i="1" dirty="0" smtClean="0">
                <a:solidFill>
                  <a:schemeClr val="accent2"/>
                </a:solidFill>
              </a:rPr>
              <a:t> </a:t>
            </a:r>
            <a:r>
              <a:rPr lang="en-GB" sz="2400" i="1" dirty="0" err="1" smtClean="0">
                <a:solidFill>
                  <a:schemeClr val="accent2"/>
                </a:solidFill>
              </a:rPr>
              <a:t>проведения</a:t>
            </a:r>
            <a:r>
              <a:rPr lang="en-GB" sz="2400" i="1" dirty="0" smtClean="0">
                <a:solidFill>
                  <a:schemeClr val="accent2"/>
                </a:solidFill>
              </a:rPr>
              <a:t> </a:t>
            </a:r>
            <a:r>
              <a:rPr lang="en-GB" sz="2400" i="1" dirty="0" err="1" smtClean="0">
                <a:solidFill>
                  <a:schemeClr val="accent2"/>
                </a:solidFill>
              </a:rPr>
              <a:t>исследования</a:t>
            </a:r>
            <a:r>
              <a:rPr lang="en-GB" sz="2400" i="1" dirty="0" smtClean="0">
                <a:solidFill>
                  <a:schemeClr val="accent2"/>
                </a:solidFill>
              </a:rPr>
              <a:t> </a:t>
            </a:r>
            <a:r>
              <a:rPr lang="en-GB" sz="2400" i="1" dirty="0" err="1" smtClean="0">
                <a:solidFill>
                  <a:schemeClr val="accent2"/>
                </a:solidFill>
              </a:rPr>
              <a:t>скважины</a:t>
            </a:r>
            <a:r>
              <a:rPr lang="en-GB" sz="2400" i="1" dirty="0" smtClean="0">
                <a:solidFill>
                  <a:schemeClr val="accent2"/>
                </a:solidFill>
              </a:rPr>
              <a:t>» и </a:t>
            </a:r>
            <a:r>
              <a:rPr lang="en-GB" sz="2400" i="1" dirty="0" err="1" smtClean="0">
                <a:solidFill>
                  <a:schemeClr val="accent2"/>
                </a:solidFill>
              </a:rPr>
              <a:t>т.д</a:t>
            </a:r>
            <a:r>
              <a:rPr lang="en-GB" sz="2400" i="1" dirty="0" smtClean="0">
                <a:solidFill>
                  <a:schemeClr val="accent2"/>
                </a:solidFill>
              </a:rPr>
              <a:t>.).</a:t>
            </a:r>
          </a:p>
          <a:p>
            <a:pPr>
              <a:lnSpc>
                <a:spcPct val="90000"/>
              </a:lnSpc>
              <a:spcBef>
                <a:spcPts val="450"/>
              </a:spcBef>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b="1" dirty="0" err="1" smtClean="0">
                <a:solidFill>
                  <a:srgbClr val="FF0000"/>
                </a:solidFill>
              </a:rPr>
              <a:t>Когда</a:t>
            </a:r>
            <a:r>
              <a:rPr lang="en-GB" sz="2800" b="1" dirty="0" smtClean="0">
                <a:solidFill>
                  <a:srgbClr val="FF0000"/>
                </a:solidFill>
              </a:rPr>
              <a:t> </a:t>
            </a:r>
            <a:r>
              <a:rPr lang="en-GB" sz="2800" b="1" dirty="0" err="1" smtClean="0">
                <a:solidFill>
                  <a:srgbClr val="FF0000"/>
                </a:solidFill>
              </a:rPr>
              <a:t>используются</a:t>
            </a:r>
            <a:r>
              <a:rPr lang="en-GB" sz="2800" b="1" dirty="0" smtClean="0">
                <a:solidFill>
                  <a:srgbClr val="FF0000"/>
                </a:solidFill>
              </a:rPr>
              <a:t> </a:t>
            </a:r>
            <a:r>
              <a:rPr lang="en-GB" sz="2800" b="1" dirty="0" err="1" smtClean="0">
                <a:solidFill>
                  <a:srgbClr val="FF0000"/>
                </a:solidFill>
              </a:rPr>
              <a:t>интеллектуальные</a:t>
            </a:r>
            <a:r>
              <a:rPr lang="en-GB" sz="2800" b="1" dirty="0" smtClean="0">
                <a:solidFill>
                  <a:srgbClr val="FF0000"/>
                </a:solidFill>
              </a:rPr>
              <a:t> </a:t>
            </a:r>
            <a:r>
              <a:rPr lang="en-GB" sz="2800" b="1" dirty="0" err="1" smtClean="0">
                <a:solidFill>
                  <a:srgbClr val="FF0000"/>
                </a:solidFill>
              </a:rPr>
              <a:t>средства</a:t>
            </a:r>
            <a:r>
              <a:rPr lang="en-GB" sz="2800" b="1" dirty="0" smtClean="0">
                <a:solidFill>
                  <a:srgbClr val="FF0000"/>
                </a:solidFill>
              </a:rPr>
              <a:t> </a:t>
            </a:r>
            <a:r>
              <a:rPr lang="en-GB" sz="2800" b="1" dirty="0" err="1" smtClean="0">
                <a:solidFill>
                  <a:srgbClr val="FF0000"/>
                </a:solidFill>
              </a:rPr>
              <a:t>труда</a:t>
            </a:r>
            <a:r>
              <a:rPr lang="en-GB" sz="2400" i="1" dirty="0" smtClean="0">
                <a:solidFill>
                  <a:srgbClr val="FF0000"/>
                </a:solidFill>
              </a:rPr>
              <a:t> </a:t>
            </a:r>
            <a:r>
              <a:rPr lang="en-GB" sz="2400" i="1" dirty="0" smtClean="0">
                <a:solidFill>
                  <a:schemeClr val="accent2"/>
                </a:solidFill>
              </a:rPr>
              <a:t>(«</a:t>
            </a:r>
            <a:r>
              <a:rPr lang="ru-RU" sz="2400" i="1" dirty="0" smtClean="0">
                <a:solidFill>
                  <a:schemeClr val="accent2"/>
                </a:solidFill>
              </a:rPr>
              <a:t>производить расчеты налогов и сборов в соответствии с существующей нормативной базой</a:t>
            </a:r>
            <a:r>
              <a:rPr lang="en-GB" sz="2400" i="1" dirty="0" smtClean="0">
                <a:solidFill>
                  <a:schemeClr val="accent2"/>
                </a:solidFill>
              </a:rPr>
              <a:t>» и </a:t>
            </a:r>
            <a:r>
              <a:rPr lang="en-GB" sz="2400" i="1" dirty="0" err="1" smtClean="0">
                <a:solidFill>
                  <a:schemeClr val="accent2"/>
                </a:solidFill>
              </a:rPr>
              <a:t>т.д</a:t>
            </a:r>
            <a:r>
              <a:rPr lang="en-GB" sz="2400" i="1" dirty="0" smtClean="0">
                <a:solidFill>
                  <a:schemeClr val="accent2"/>
                </a:solidFill>
              </a:rPr>
              <a:t>.).</a:t>
            </a:r>
          </a:p>
          <a:p>
            <a:pPr>
              <a:lnSpc>
                <a:spcPct val="90000"/>
              </a:lnSpc>
              <a:spcBef>
                <a:spcPts val="500"/>
              </a:spcBef>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b="1" dirty="0" err="1" smtClean="0">
                <a:solidFill>
                  <a:schemeClr val="bg1"/>
                </a:solidFill>
              </a:rPr>
              <a:t>Если</a:t>
            </a:r>
            <a:r>
              <a:rPr lang="en-GB" sz="2800" b="1" dirty="0" smtClean="0">
                <a:solidFill>
                  <a:schemeClr val="bg1"/>
                </a:solidFill>
              </a:rPr>
              <a:t> </a:t>
            </a:r>
            <a:r>
              <a:rPr lang="en-GB" sz="2800" b="1" dirty="0" err="1" smtClean="0">
                <a:solidFill>
                  <a:schemeClr val="bg1"/>
                </a:solidFill>
              </a:rPr>
              <a:t>вопросы</a:t>
            </a:r>
            <a:r>
              <a:rPr lang="en-GB" sz="2800" b="1" dirty="0" smtClean="0">
                <a:solidFill>
                  <a:schemeClr val="bg1"/>
                </a:solidFill>
              </a:rPr>
              <a:t> </a:t>
            </a:r>
            <a:r>
              <a:rPr lang="en-GB" sz="2800" b="1" dirty="0" err="1" smtClean="0">
                <a:solidFill>
                  <a:schemeClr val="bg1"/>
                </a:solidFill>
              </a:rPr>
              <a:t>безопасности</a:t>
            </a:r>
            <a:r>
              <a:rPr lang="en-GB" sz="2800" b="1" dirty="0" smtClean="0">
                <a:solidFill>
                  <a:schemeClr val="bg1"/>
                </a:solidFill>
              </a:rPr>
              <a:t> </a:t>
            </a:r>
            <a:r>
              <a:rPr lang="en-GB" sz="2800" b="1" dirty="0" err="1" smtClean="0">
                <a:solidFill>
                  <a:schemeClr val="bg1"/>
                </a:solidFill>
              </a:rPr>
              <a:t>не</a:t>
            </a:r>
            <a:r>
              <a:rPr lang="en-GB" sz="2800" b="1" dirty="0" smtClean="0">
                <a:solidFill>
                  <a:schemeClr val="bg1"/>
                </a:solidFill>
              </a:rPr>
              <a:t> </a:t>
            </a:r>
            <a:r>
              <a:rPr lang="en-GB" sz="2800" b="1" dirty="0" err="1" smtClean="0">
                <a:solidFill>
                  <a:schemeClr val="bg1"/>
                </a:solidFill>
              </a:rPr>
              <a:t>позволяют</a:t>
            </a:r>
            <a:r>
              <a:rPr lang="en-GB" sz="2800" b="1" dirty="0" smtClean="0">
                <a:solidFill>
                  <a:schemeClr val="bg1"/>
                </a:solidFill>
              </a:rPr>
              <a:t> </a:t>
            </a:r>
            <a:r>
              <a:rPr lang="en-GB" sz="2800" b="1" dirty="0" err="1" smtClean="0">
                <a:solidFill>
                  <a:schemeClr val="bg1"/>
                </a:solidFill>
              </a:rPr>
              <a:t>ставить</a:t>
            </a:r>
            <a:r>
              <a:rPr lang="en-GB" sz="2800" b="1" dirty="0" smtClean="0">
                <a:solidFill>
                  <a:schemeClr val="bg1"/>
                </a:solidFill>
              </a:rPr>
              <a:t> </a:t>
            </a:r>
            <a:r>
              <a:rPr lang="en-GB" sz="2800" b="1" dirty="0" err="1" smtClean="0">
                <a:solidFill>
                  <a:schemeClr val="bg1"/>
                </a:solidFill>
              </a:rPr>
              <a:t>под</a:t>
            </a:r>
            <a:r>
              <a:rPr lang="en-GB" sz="2800" b="1" dirty="0" smtClean="0">
                <a:solidFill>
                  <a:schemeClr val="bg1"/>
                </a:solidFill>
              </a:rPr>
              <a:t> </a:t>
            </a:r>
            <a:r>
              <a:rPr lang="en-GB" sz="2800" b="1" dirty="0" err="1" smtClean="0">
                <a:solidFill>
                  <a:schemeClr val="bg1"/>
                </a:solidFill>
              </a:rPr>
              <a:t>угрозу</a:t>
            </a:r>
            <a:r>
              <a:rPr lang="en-GB" sz="2800" b="1" dirty="0" smtClean="0">
                <a:solidFill>
                  <a:schemeClr val="bg1"/>
                </a:solidFill>
              </a:rPr>
              <a:t> </a:t>
            </a:r>
            <a:r>
              <a:rPr lang="en-GB" sz="2800" b="1" dirty="0" err="1" smtClean="0">
                <a:solidFill>
                  <a:schemeClr val="bg1"/>
                </a:solidFill>
              </a:rPr>
              <a:t>здоровье</a:t>
            </a:r>
            <a:r>
              <a:rPr lang="en-GB" sz="2800" b="1" dirty="0" smtClean="0">
                <a:solidFill>
                  <a:schemeClr val="bg1"/>
                </a:solidFill>
              </a:rPr>
              <a:t> </a:t>
            </a:r>
            <a:r>
              <a:rPr lang="ru-RU" sz="2800" b="1" dirty="0" err="1" smtClean="0">
                <a:solidFill>
                  <a:schemeClr val="bg1"/>
                </a:solidFill>
              </a:rPr>
              <a:t>обучащегося</a:t>
            </a:r>
            <a:r>
              <a:rPr lang="en-GB" sz="2400" b="1" dirty="0" smtClean="0">
                <a:solidFill>
                  <a:schemeClr val="bg1"/>
                </a:solidFill>
              </a:rPr>
              <a:t> </a:t>
            </a:r>
            <a:r>
              <a:rPr lang="en-GB" sz="2400" i="1" dirty="0" smtClean="0">
                <a:solidFill>
                  <a:schemeClr val="accent2"/>
                </a:solidFill>
              </a:rPr>
              <a:t>(</a:t>
            </a:r>
            <a:r>
              <a:rPr lang="en-GB" sz="2400" i="1" dirty="0" err="1" smtClean="0">
                <a:solidFill>
                  <a:schemeClr val="accent2"/>
                </a:solidFill>
              </a:rPr>
              <a:t>использование</a:t>
            </a:r>
            <a:r>
              <a:rPr lang="en-GB" sz="2400" i="1" dirty="0" smtClean="0">
                <a:solidFill>
                  <a:schemeClr val="accent2"/>
                </a:solidFill>
              </a:rPr>
              <a:t> </a:t>
            </a:r>
            <a:r>
              <a:rPr lang="en-GB" sz="2400" i="1" dirty="0" err="1" smtClean="0">
                <a:solidFill>
                  <a:schemeClr val="accent2"/>
                </a:solidFill>
              </a:rPr>
              <a:t>химикатов</a:t>
            </a:r>
            <a:r>
              <a:rPr lang="en-GB" sz="2400" i="1" dirty="0" smtClean="0">
                <a:solidFill>
                  <a:schemeClr val="accent2"/>
                </a:solidFill>
              </a:rPr>
              <a:t>, </a:t>
            </a:r>
            <a:r>
              <a:rPr lang="en-GB" sz="2400" i="1" dirty="0" err="1" smtClean="0">
                <a:solidFill>
                  <a:schemeClr val="accent2"/>
                </a:solidFill>
              </a:rPr>
              <a:t>тушение</a:t>
            </a:r>
            <a:r>
              <a:rPr lang="en-GB" sz="2400" i="1" dirty="0" smtClean="0">
                <a:solidFill>
                  <a:schemeClr val="accent2"/>
                </a:solidFill>
              </a:rPr>
              <a:t> </a:t>
            </a:r>
            <a:r>
              <a:rPr lang="en-GB" sz="2400" i="1" dirty="0" err="1" smtClean="0">
                <a:solidFill>
                  <a:schemeClr val="accent2"/>
                </a:solidFill>
              </a:rPr>
              <a:t>пожара</a:t>
            </a:r>
            <a:r>
              <a:rPr lang="en-GB" sz="2400" i="1" dirty="0" smtClean="0">
                <a:solidFill>
                  <a:schemeClr val="accent2"/>
                </a:solidFill>
              </a:rPr>
              <a:t>, </a:t>
            </a:r>
            <a:r>
              <a:rPr lang="en-GB" sz="2400" i="1" dirty="0" err="1" smtClean="0">
                <a:solidFill>
                  <a:schemeClr val="accent2"/>
                </a:solidFill>
              </a:rPr>
              <a:t>другие</a:t>
            </a:r>
            <a:r>
              <a:rPr lang="en-GB" sz="2400" i="1" dirty="0" smtClean="0">
                <a:solidFill>
                  <a:schemeClr val="accent2"/>
                </a:solidFill>
              </a:rPr>
              <a:t> </a:t>
            </a:r>
            <a:r>
              <a:rPr lang="en-GB" sz="2400" i="1" dirty="0" err="1" smtClean="0">
                <a:solidFill>
                  <a:schemeClr val="accent2"/>
                </a:solidFill>
              </a:rPr>
              <a:t>аварийные</a:t>
            </a:r>
            <a:r>
              <a:rPr lang="en-GB" sz="2400" i="1" dirty="0" smtClean="0">
                <a:solidFill>
                  <a:schemeClr val="accent2"/>
                </a:solidFill>
              </a:rPr>
              <a:t> </a:t>
            </a:r>
            <a:r>
              <a:rPr lang="en-GB" sz="2400" i="1" dirty="0" err="1" smtClean="0">
                <a:solidFill>
                  <a:schemeClr val="accent2"/>
                </a:solidFill>
              </a:rPr>
              <a:t>ситуации</a:t>
            </a:r>
            <a:r>
              <a:rPr lang="en-GB" sz="2400" i="1" dirty="0" smtClean="0">
                <a:solidFill>
                  <a:schemeClr val="accent2"/>
                </a:solidFill>
              </a:rPr>
              <a:t>).</a:t>
            </a:r>
            <a:r>
              <a:rPr lang="en-GB" sz="2400" b="1" i="1" dirty="0" smtClean="0">
                <a:solidFill>
                  <a:schemeClr val="accent2"/>
                </a:solidFill>
              </a:rPr>
              <a:t> </a:t>
            </a:r>
          </a:p>
          <a:p>
            <a:pPr>
              <a:lnSpc>
                <a:spcPct val="90000"/>
              </a:lnSpc>
              <a:spcBef>
                <a:spcPts val="450"/>
              </a:spcBef>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b="1" dirty="0" smtClean="0"/>
              <a:t>В </a:t>
            </a:r>
            <a:r>
              <a:rPr lang="en-GB" sz="2800" b="1" dirty="0" err="1" smtClean="0">
                <a:solidFill>
                  <a:schemeClr val="bg1"/>
                </a:solidFill>
              </a:rPr>
              <a:t>случае</a:t>
            </a:r>
            <a:r>
              <a:rPr lang="en-GB" sz="2800" b="1" dirty="0" smtClean="0">
                <a:solidFill>
                  <a:schemeClr val="bg1"/>
                </a:solidFill>
              </a:rPr>
              <a:t> </a:t>
            </a:r>
            <a:r>
              <a:rPr lang="en-GB" sz="2800" b="1" dirty="0" err="1" smtClean="0">
                <a:solidFill>
                  <a:schemeClr val="bg1"/>
                </a:solidFill>
              </a:rPr>
              <a:t>оценки</a:t>
            </a:r>
            <a:r>
              <a:rPr lang="en-GB" sz="2800" b="1" dirty="0" smtClean="0">
                <a:solidFill>
                  <a:schemeClr val="bg1"/>
                </a:solidFill>
              </a:rPr>
              <a:t> </a:t>
            </a:r>
            <a:r>
              <a:rPr lang="en-GB" sz="2800" b="1" dirty="0" err="1" smtClean="0">
                <a:solidFill>
                  <a:schemeClr val="bg1"/>
                </a:solidFill>
              </a:rPr>
              <a:t>действий</a:t>
            </a:r>
            <a:r>
              <a:rPr lang="en-GB" sz="2800" b="1" dirty="0" smtClean="0">
                <a:solidFill>
                  <a:schemeClr val="bg1"/>
                </a:solidFill>
              </a:rPr>
              <a:t> с </a:t>
            </a:r>
            <a:r>
              <a:rPr lang="en-GB" sz="2800" b="1" dirty="0" err="1" smtClean="0">
                <a:solidFill>
                  <a:schemeClr val="bg1"/>
                </a:solidFill>
              </a:rPr>
              <a:t>дорогостоящим</a:t>
            </a:r>
            <a:r>
              <a:rPr lang="en-GB" sz="2800" b="1" dirty="0" smtClean="0">
                <a:solidFill>
                  <a:schemeClr val="bg1"/>
                </a:solidFill>
              </a:rPr>
              <a:t>  и/</a:t>
            </a:r>
            <a:r>
              <a:rPr lang="en-GB" sz="2800" b="1" dirty="0" err="1" smtClean="0">
                <a:solidFill>
                  <a:schemeClr val="bg1"/>
                </a:solidFill>
              </a:rPr>
              <a:t>или</a:t>
            </a:r>
            <a:r>
              <a:rPr lang="en-GB" sz="2800" b="1" dirty="0" smtClean="0">
                <a:solidFill>
                  <a:schemeClr val="bg1"/>
                </a:solidFill>
              </a:rPr>
              <a:t> </a:t>
            </a:r>
            <a:r>
              <a:rPr lang="en-GB" sz="2800" b="1" dirty="0" err="1" smtClean="0">
                <a:solidFill>
                  <a:schemeClr val="bg1"/>
                </a:solidFill>
              </a:rPr>
              <a:t>эксклюзивным</a:t>
            </a:r>
            <a:r>
              <a:rPr lang="en-GB" sz="2800" b="1" dirty="0" smtClean="0">
                <a:solidFill>
                  <a:schemeClr val="bg1"/>
                </a:solidFill>
              </a:rPr>
              <a:t> </a:t>
            </a:r>
            <a:r>
              <a:rPr lang="en-GB" sz="2800" b="1" dirty="0" err="1" smtClean="0">
                <a:solidFill>
                  <a:schemeClr val="bg1"/>
                </a:solidFill>
              </a:rPr>
              <a:t>оборудованием</a:t>
            </a:r>
            <a:r>
              <a:rPr lang="en-GB" sz="2800" b="1" dirty="0" smtClean="0">
                <a:solidFill>
                  <a:schemeClr val="bg1"/>
                </a:solidFill>
              </a:rPr>
              <a:t>, </a:t>
            </a:r>
            <a:r>
              <a:rPr lang="en-GB" sz="2800" b="1" dirty="0" err="1" smtClean="0">
                <a:solidFill>
                  <a:schemeClr val="bg1"/>
                </a:solidFill>
              </a:rPr>
              <a:t>инструмент</a:t>
            </a:r>
            <a:r>
              <a:rPr lang="ru-RU" sz="2800" b="1" dirty="0" smtClean="0">
                <a:solidFill>
                  <a:schemeClr val="bg1"/>
                </a:solidFill>
              </a:rPr>
              <a:t>а</a:t>
            </a:r>
            <a:r>
              <a:rPr lang="en-GB" sz="2800" b="1" dirty="0" smtClean="0">
                <a:solidFill>
                  <a:schemeClr val="bg1"/>
                </a:solidFill>
              </a:rPr>
              <a:t>м</a:t>
            </a:r>
            <a:r>
              <a:rPr lang="ru-RU" sz="2800" b="1" dirty="0" smtClean="0">
                <a:solidFill>
                  <a:schemeClr val="bg1"/>
                </a:solidFill>
              </a:rPr>
              <a:t>и </a:t>
            </a:r>
            <a:r>
              <a:rPr lang="en-GB" sz="2400" b="1" dirty="0" smtClean="0">
                <a:solidFill>
                  <a:schemeClr val="bg1"/>
                </a:solidFill>
              </a:rPr>
              <a:t> </a:t>
            </a:r>
            <a:r>
              <a:rPr lang="en-GB" sz="2400" i="1" dirty="0" smtClean="0">
                <a:solidFill>
                  <a:schemeClr val="accent2"/>
                </a:solidFill>
              </a:rPr>
              <a:t>(«</a:t>
            </a:r>
            <a:r>
              <a:rPr lang="en-GB" sz="2400" i="1" dirty="0" err="1" smtClean="0">
                <a:solidFill>
                  <a:schemeClr val="accent2"/>
                </a:solidFill>
              </a:rPr>
              <a:t>цена</a:t>
            </a:r>
            <a:r>
              <a:rPr lang="en-GB" sz="2400" i="1" dirty="0" smtClean="0">
                <a:solidFill>
                  <a:schemeClr val="accent2"/>
                </a:solidFill>
              </a:rPr>
              <a:t> </a:t>
            </a:r>
            <a:r>
              <a:rPr lang="en-GB" sz="2400" i="1" dirty="0" err="1" smtClean="0">
                <a:solidFill>
                  <a:schemeClr val="accent2"/>
                </a:solidFill>
              </a:rPr>
              <a:t>ошибки</a:t>
            </a:r>
            <a:r>
              <a:rPr lang="en-GB" sz="2400" i="1" dirty="0" smtClean="0">
                <a:solidFill>
                  <a:schemeClr val="accent2"/>
                </a:solidFill>
              </a:rPr>
              <a:t>»). </a:t>
            </a:r>
          </a:p>
          <a:p>
            <a:endParaRPr lang="ru-RU" dirty="0"/>
          </a:p>
        </p:txBody>
      </p:sp>
      <p:sp>
        <p:nvSpPr>
          <p:cNvPr id="3" name="Заголовок 2"/>
          <p:cNvSpPr>
            <a:spLocks noGrp="1"/>
          </p:cNvSpPr>
          <p:nvPr>
            <p:ph type="title"/>
          </p:nvPr>
        </p:nvSpPr>
        <p:spPr>
          <a:xfrm>
            <a:off x="357158" y="152400"/>
            <a:ext cx="8329642" cy="1133460"/>
          </a:xfrm>
        </p:spPr>
        <p:txBody>
          <a:bodyPr>
            <a:normAutofit/>
          </a:bodyPr>
          <a:lstStyle/>
          <a:p>
            <a:r>
              <a:rPr lang="ru-RU" sz="2400" b="1" dirty="0" smtClean="0">
                <a:solidFill>
                  <a:schemeClr val="tx1"/>
                </a:solidFill>
              </a:rPr>
              <a:t>Модельные ситуации в процедурах оценки</a:t>
            </a:r>
            <a:endParaRPr lang="ru-RU" sz="2400"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102EF065832B694C94BA810333631834" ma:contentTypeVersion="0" ma:contentTypeDescription="Создание документа." ma:contentTypeScope="" ma:versionID="7f22fe0a881bc1dd8eecfc7035432922">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3E024D-912B-4464-A597-8CBE0BF3A9E7}">
  <ds:schemaRefs>
    <ds:schemaRef ds:uri="http://schemas.openxmlformats.org/package/2006/metadata/core-properties"/>
    <ds:schemaRef ds:uri="http://schemas.microsoft.com/office/2006/documentManagement/types"/>
    <ds:schemaRef ds:uri="http://purl.org/dc/dcmitype/"/>
    <ds:schemaRef ds:uri="http://purl.org/dc/terms/"/>
    <ds:schemaRef ds:uri="http://schemas.microsoft.com/office/2006/metadata/properti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238A820-320A-4A14-B50C-87006A3DE8F8}">
  <ds:schemaRefs>
    <ds:schemaRef ds:uri="http://schemas.microsoft.com/sharepoint/v3/contenttype/forms"/>
  </ds:schemaRefs>
</ds:datastoreItem>
</file>

<file path=customXml/itemProps3.xml><?xml version="1.0" encoding="utf-8"?>
<ds:datastoreItem xmlns:ds="http://schemas.openxmlformats.org/officeDocument/2006/customXml" ds:itemID="{B4706D7F-A270-43D7-AB41-C2D539FFA3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6373</TotalTime>
  <Words>2124</Words>
  <Application>Microsoft Office PowerPoint</Application>
  <PresentationFormat>Экран (4:3)</PresentationFormat>
  <Paragraphs>277</Paragraphs>
  <Slides>31</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31</vt:i4>
      </vt:variant>
    </vt:vector>
  </HeadingPairs>
  <TitlesOfParts>
    <vt:vector size="38" baseType="lpstr">
      <vt:lpstr>Calibri</vt:lpstr>
      <vt:lpstr>Constantia</vt:lpstr>
      <vt:lpstr>Times New Roman</vt:lpstr>
      <vt:lpstr>Wingdings</vt:lpstr>
      <vt:lpstr>Wingdings 2</vt:lpstr>
      <vt:lpstr>Бумажная</vt:lpstr>
      <vt:lpstr>Слайд</vt:lpstr>
      <vt:lpstr>Квалификационный экзамен. Выполнения комплексного практического задания Заседание секции  преподавателей ЭиБУ. 30.10.2014</vt:lpstr>
      <vt:lpstr>Вопросы обсуждения</vt:lpstr>
      <vt:lpstr>Время</vt:lpstr>
      <vt:lpstr> </vt:lpstr>
      <vt:lpstr>Условия допуска</vt:lpstr>
      <vt:lpstr>Типы оценочных заданий</vt:lpstr>
      <vt:lpstr>Условия проведения</vt:lpstr>
      <vt:lpstr>Способы оценки профессиональных компетенций</vt:lpstr>
      <vt:lpstr>Модельные ситуации в процедурах оценки</vt:lpstr>
      <vt:lpstr>Сертификация</vt:lpstr>
      <vt:lpstr>Защита курсового проекта</vt:lpstr>
      <vt:lpstr>Оценка</vt:lpstr>
      <vt:lpstr>Оценка</vt:lpstr>
      <vt:lpstr>Оценка</vt:lpstr>
      <vt:lpstr>Задания</vt:lpstr>
      <vt:lpstr>Правила описания условий</vt:lpstr>
      <vt:lpstr>Задания</vt:lpstr>
      <vt:lpstr>Рабочая инструкция проведения экзамена (квалификационного) </vt:lpstr>
      <vt:lpstr>Рабочая инструкция проведения экзамена (квалификационного) </vt:lpstr>
      <vt:lpstr>Рабочая инструкция проведения экзамена (квалификационного) </vt:lpstr>
      <vt:lpstr>Рабочая инструкция проведения экзамена (квалификационного) </vt:lpstr>
      <vt:lpstr>  Критерии оценки выполнения комплексного практического задания </vt:lpstr>
      <vt:lpstr>Контрольно-оценочные материалы для экзамена (квалификационного) </vt:lpstr>
      <vt:lpstr>Пакет экзаменатора</vt:lpstr>
      <vt:lpstr>Пояснительная записка</vt:lpstr>
      <vt:lpstr>Образец билета</vt:lpstr>
      <vt:lpstr>Образец протокола</vt:lpstr>
      <vt:lpstr>Экзаменационная ведомость</vt:lpstr>
      <vt:lpstr>Экзаменационная ведомость</vt:lpstr>
      <vt:lpstr>Протокол экзамена (квалификационного)</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dc:title>
  <dc:creator>Новикова Евгения Григорьевна</dc:creator>
  <cp:lastModifiedBy>User</cp:lastModifiedBy>
  <cp:revision>685</cp:revision>
  <cp:lastPrinted>2014-09-17T06:26:58Z</cp:lastPrinted>
  <dcterms:modified xsi:type="dcterms:W3CDTF">2014-10-29T16:42:52Z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0x010100102EF065832B694C94BA810333631834</vt:lpwstr>
  </property>
</Properties>
</file>