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1"/>
  </p:notesMasterIdLst>
  <p:sldIdLst>
    <p:sldId id="274" r:id="rId2"/>
    <p:sldId id="275" r:id="rId3"/>
    <p:sldId id="276" r:id="rId4"/>
    <p:sldId id="283" r:id="rId5"/>
    <p:sldId id="289" r:id="rId6"/>
    <p:sldId id="285" r:id="rId7"/>
    <p:sldId id="286" r:id="rId8"/>
    <p:sldId id="287" r:id="rId9"/>
    <p:sldId id="270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1" r:id="rId23"/>
    <p:sldId id="278" r:id="rId24"/>
    <p:sldId id="290" r:id="rId25"/>
    <p:sldId id="279" r:id="rId26"/>
    <p:sldId id="280" r:id="rId27"/>
    <p:sldId id="281" r:id="rId28"/>
    <p:sldId id="288" r:id="rId29"/>
    <p:sldId id="272" r:id="rId3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 autoAdjust="0"/>
    <p:restoredTop sz="94576" autoAdjust="0"/>
  </p:normalViewPr>
  <p:slideViewPr>
    <p:cSldViewPr>
      <p:cViewPr varScale="1">
        <p:scale>
          <a:sx n="50" d="100"/>
          <a:sy n="50" d="100"/>
        </p:scale>
        <p:origin x="-15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E80D39-59FE-4C49-8E92-C6C702F94ED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E64CC5-09BA-4F4D-A70F-F34DDE450A63}">
      <dgm:prSet custT="1"/>
      <dgm:spPr/>
      <dgm:t>
        <a:bodyPr/>
        <a:lstStyle/>
        <a:p>
          <a:r>
            <a:rPr lang="ru-RU" sz="2400" dirty="0" smtClean="0"/>
            <a:t>широкая доступность знаний в </a:t>
          </a:r>
          <a:r>
            <a:rPr lang="ru-RU" sz="2400" dirty="0" err="1" smtClean="0"/>
            <a:t>блогах</a:t>
          </a:r>
          <a:r>
            <a:rPr lang="ru-RU" sz="2400" dirty="0" smtClean="0"/>
            <a:t>, открытых образовательных ресурсах</a:t>
          </a:r>
          <a:r>
            <a:rPr lang="ru-RU" sz="1000" dirty="0" smtClean="0"/>
            <a:t>. </a:t>
          </a:r>
        </a:p>
      </dgm:t>
    </dgm:pt>
    <dgm:pt modelId="{6B66793C-324E-4793-ADC7-7506239C9C2C}" type="parTrans" cxnId="{04031E95-9453-481B-AEDB-A514F077A95B}">
      <dgm:prSet/>
      <dgm:spPr/>
      <dgm:t>
        <a:bodyPr/>
        <a:lstStyle/>
        <a:p>
          <a:endParaRPr lang="ru-RU"/>
        </a:p>
      </dgm:t>
    </dgm:pt>
    <dgm:pt modelId="{6F62838F-A59D-47F5-AEEA-6135918ED303}" type="sibTrans" cxnId="{04031E95-9453-481B-AEDB-A514F077A95B}">
      <dgm:prSet/>
      <dgm:spPr/>
      <dgm:t>
        <a:bodyPr/>
        <a:lstStyle/>
        <a:p>
          <a:endParaRPr lang="ru-RU"/>
        </a:p>
      </dgm:t>
    </dgm:pt>
    <dgm:pt modelId="{C61E0F28-6A68-4EBB-8D27-30AD4423B17D}">
      <dgm:prSet custT="1"/>
      <dgm:spPr/>
      <dgm:t>
        <a:bodyPr/>
        <a:lstStyle/>
        <a:p>
          <a:r>
            <a:rPr lang="ru-RU" sz="2400" dirty="0" smtClean="0"/>
            <a:t>дистанционное образование и электронное обучение  - начало нового общемирового явления - </a:t>
          </a:r>
          <a:r>
            <a:rPr lang="ru-RU" sz="2400" dirty="0" err="1" smtClean="0"/>
            <a:t>smart</a:t>
          </a:r>
          <a:r>
            <a:rPr lang="ru-RU" sz="2400" dirty="0" smtClean="0"/>
            <a:t> </a:t>
          </a:r>
          <a:r>
            <a:rPr lang="ru-RU" sz="2400" dirty="0" err="1" smtClean="0"/>
            <a:t>education</a:t>
          </a:r>
          <a:endParaRPr lang="ru-RU" sz="2400" dirty="0" smtClean="0"/>
        </a:p>
      </dgm:t>
    </dgm:pt>
    <dgm:pt modelId="{7C4A89C8-4041-45F6-8A4D-318C65B964F5}" type="parTrans" cxnId="{82E7B6FA-F452-4906-BD50-5E1C86222EF4}">
      <dgm:prSet/>
      <dgm:spPr/>
      <dgm:t>
        <a:bodyPr/>
        <a:lstStyle/>
        <a:p>
          <a:endParaRPr lang="ru-RU"/>
        </a:p>
      </dgm:t>
    </dgm:pt>
    <dgm:pt modelId="{5ECAA0E4-CED6-4CF7-8155-47DD162FA5A6}" type="sibTrans" cxnId="{82E7B6FA-F452-4906-BD50-5E1C86222EF4}">
      <dgm:prSet/>
      <dgm:spPr/>
      <dgm:t>
        <a:bodyPr/>
        <a:lstStyle/>
        <a:p>
          <a:endParaRPr lang="ru-RU"/>
        </a:p>
      </dgm:t>
    </dgm:pt>
    <dgm:pt modelId="{D7F02975-721B-47BF-B92B-9D9B83CC82F4}">
      <dgm:prSet custT="1"/>
      <dgm:spPr/>
      <dgm:t>
        <a:bodyPr/>
        <a:lstStyle/>
        <a:p>
          <a:r>
            <a:rPr lang="ru-RU" sz="2400" dirty="0" smtClean="0"/>
            <a:t>новая философии образования</a:t>
          </a:r>
        </a:p>
      </dgm:t>
    </dgm:pt>
    <dgm:pt modelId="{056F3DDF-3142-46F7-89C1-7497502B1046}" type="parTrans" cxnId="{C3CFC1C8-697F-49B9-B288-F3262D2D0299}">
      <dgm:prSet/>
      <dgm:spPr/>
      <dgm:t>
        <a:bodyPr/>
        <a:lstStyle/>
        <a:p>
          <a:endParaRPr lang="ru-RU"/>
        </a:p>
      </dgm:t>
    </dgm:pt>
    <dgm:pt modelId="{C53A5162-8D67-4487-907F-5C617B3743A1}" type="sibTrans" cxnId="{C3CFC1C8-697F-49B9-B288-F3262D2D0299}">
      <dgm:prSet/>
      <dgm:spPr/>
      <dgm:t>
        <a:bodyPr/>
        <a:lstStyle/>
        <a:p>
          <a:endParaRPr lang="ru-RU"/>
        </a:p>
      </dgm:t>
    </dgm:pt>
    <dgm:pt modelId="{F2D98CFC-077D-4BC1-8F71-72D560F4CFF0}" type="pres">
      <dgm:prSet presAssocID="{E3E80D39-59FE-4C49-8E92-C6C702F94E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D71573-CB66-4B8E-9A3F-6D247FDF378B}" type="pres">
      <dgm:prSet presAssocID="{C61E0F28-6A68-4EBB-8D27-30AD4423B17D}" presName="parentLin" presStyleCnt="0"/>
      <dgm:spPr/>
    </dgm:pt>
    <dgm:pt modelId="{95DD4D0F-8DAA-4F06-A12F-53643C6C3345}" type="pres">
      <dgm:prSet presAssocID="{C61E0F28-6A68-4EBB-8D27-30AD4423B17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5174354-2D0E-4863-9C4C-F4B221A29047}" type="pres">
      <dgm:prSet presAssocID="{C61E0F28-6A68-4EBB-8D27-30AD4423B17D}" presName="parentText" presStyleLbl="node1" presStyleIdx="0" presStyleCnt="3" custScaleX="137283" custScaleY="4057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A5D98F-0CE1-46A9-B236-0F7AED24B9ED}" type="pres">
      <dgm:prSet presAssocID="{C61E0F28-6A68-4EBB-8D27-30AD4423B17D}" presName="negativeSpace" presStyleCnt="0"/>
      <dgm:spPr/>
    </dgm:pt>
    <dgm:pt modelId="{BA224AF2-D3F6-4083-908C-EB7384A42802}" type="pres">
      <dgm:prSet presAssocID="{C61E0F28-6A68-4EBB-8D27-30AD4423B17D}" presName="childText" presStyleLbl="conFgAcc1" presStyleIdx="0" presStyleCnt="3">
        <dgm:presLayoutVars>
          <dgm:bulletEnabled val="1"/>
        </dgm:presLayoutVars>
      </dgm:prSet>
      <dgm:spPr/>
    </dgm:pt>
    <dgm:pt modelId="{E83F7094-0653-4DDE-97E0-BA1E37344C66}" type="pres">
      <dgm:prSet presAssocID="{5ECAA0E4-CED6-4CF7-8155-47DD162FA5A6}" presName="spaceBetweenRectangles" presStyleCnt="0"/>
      <dgm:spPr/>
    </dgm:pt>
    <dgm:pt modelId="{2EE86D16-6010-47A3-BD19-6934EF1114CE}" type="pres">
      <dgm:prSet presAssocID="{2AE64CC5-09BA-4F4D-A70F-F34DDE450A63}" presName="parentLin" presStyleCnt="0"/>
      <dgm:spPr/>
    </dgm:pt>
    <dgm:pt modelId="{826E980E-255A-42BC-A5CF-F3FEA212CCC3}" type="pres">
      <dgm:prSet presAssocID="{2AE64CC5-09BA-4F4D-A70F-F34DDE450A6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0B7EFC1-57BB-4DCC-831F-E77B92D9398E}" type="pres">
      <dgm:prSet presAssocID="{2AE64CC5-09BA-4F4D-A70F-F34DDE450A63}" presName="parentText" presStyleLbl="node1" presStyleIdx="1" presStyleCnt="3" custScaleX="142997" custScaleY="3050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6ADF1D-190E-4D28-BFC0-2EF864A62FA5}" type="pres">
      <dgm:prSet presAssocID="{2AE64CC5-09BA-4F4D-A70F-F34DDE450A63}" presName="negativeSpace" presStyleCnt="0"/>
      <dgm:spPr/>
    </dgm:pt>
    <dgm:pt modelId="{E9522AF0-0450-4688-A4DE-FF382B8892E1}" type="pres">
      <dgm:prSet presAssocID="{2AE64CC5-09BA-4F4D-A70F-F34DDE450A63}" presName="childText" presStyleLbl="conFgAcc1" presStyleIdx="1" presStyleCnt="3">
        <dgm:presLayoutVars>
          <dgm:bulletEnabled val="1"/>
        </dgm:presLayoutVars>
      </dgm:prSet>
      <dgm:spPr/>
    </dgm:pt>
    <dgm:pt modelId="{B02C123E-12C9-4E35-A4AC-8A2A84CEF80D}" type="pres">
      <dgm:prSet presAssocID="{6F62838F-A59D-47F5-AEEA-6135918ED303}" presName="spaceBetweenRectangles" presStyleCnt="0"/>
      <dgm:spPr/>
    </dgm:pt>
    <dgm:pt modelId="{8C1432E3-3225-43CB-8EF1-43CF48D6B8F7}" type="pres">
      <dgm:prSet presAssocID="{D7F02975-721B-47BF-B92B-9D9B83CC82F4}" presName="parentLin" presStyleCnt="0"/>
      <dgm:spPr/>
    </dgm:pt>
    <dgm:pt modelId="{814E5B13-5A5D-4FED-AB98-2C483DA724FF}" type="pres">
      <dgm:prSet presAssocID="{D7F02975-721B-47BF-B92B-9D9B83CC82F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4E21AF4-ECB0-40F4-854E-443C53774027}" type="pres">
      <dgm:prSet presAssocID="{D7F02975-721B-47BF-B92B-9D9B83CC82F4}" presName="parentText" presStyleLbl="node1" presStyleIdx="2" presStyleCnt="3" custScaleX="142857" custScaleY="1515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F3BE58-33A3-4793-90FA-19F74C7A3BC1}" type="pres">
      <dgm:prSet presAssocID="{D7F02975-721B-47BF-B92B-9D9B83CC82F4}" presName="negativeSpace" presStyleCnt="0"/>
      <dgm:spPr/>
    </dgm:pt>
    <dgm:pt modelId="{3900D984-83DB-4419-B274-54A091E46C9B}" type="pres">
      <dgm:prSet presAssocID="{D7F02975-721B-47BF-B92B-9D9B83CC82F4}" presName="childText" presStyleLbl="conFgAcc1" presStyleIdx="2" presStyleCnt="3" custScaleY="158120">
        <dgm:presLayoutVars>
          <dgm:bulletEnabled val="1"/>
        </dgm:presLayoutVars>
      </dgm:prSet>
      <dgm:spPr/>
    </dgm:pt>
  </dgm:ptLst>
  <dgm:cxnLst>
    <dgm:cxn modelId="{D202242F-CFCA-4800-8532-D199CC080F2C}" type="presOf" srcId="{E3E80D39-59FE-4C49-8E92-C6C702F94EDA}" destId="{F2D98CFC-077D-4BC1-8F71-72D560F4CFF0}" srcOrd="0" destOrd="0" presId="urn:microsoft.com/office/officeart/2005/8/layout/list1"/>
    <dgm:cxn modelId="{4026E451-C3BB-46D3-A236-2BE48EF43A00}" type="presOf" srcId="{2AE64CC5-09BA-4F4D-A70F-F34DDE450A63}" destId="{826E980E-255A-42BC-A5CF-F3FEA212CCC3}" srcOrd="0" destOrd="0" presId="urn:microsoft.com/office/officeart/2005/8/layout/list1"/>
    <dgm:cxn modelId="{04031E95-9453-481B-AEDB-A514F077A95B}" srcId="{E3E80D39-59FE-4C49-8E92-C6C702F94EDA}" destId="{2AE64CC5-09BA-4F4D-A70F-F34DDE450A63}" srcOrd="1" destOrd="0" parTransId="{6B66793C-324E-4793-ADC7-7506239C9C2C}" sibTransId="{6F62838F-A59D-47F5-AEEA-6135918ED303}"/>
    <dgm:cxn modelId="{C88F6AB2-7B02-4615-AFF0-C65335A7A6C9}" type="presOf" srcId="{D7F02975-721B-47BF-B92B-9D9B83CC82F4}" destId="{B4E21AF4-ECB0-40F4-854E-443C53774027}" srcOrd="1" destOrd="0" presId="urn:microsoft.com/office/officeart/2005/8/layout/list1"/>
    <dgm:cxn modelId="{B47126E7-F4A2-40AB-98A9-A552D43DF63A}" type="presOf" srcId="{D7F02975-721B-47BF-B92B-9D9B83CC82F4}" destId="{814E5B13-5A5D-4FED-AB98-2C483DA724FF}" srcOrd="0" destOrd="0" presId="urn:microsoft.com/office/officeart/2005/8/layout/list1"/>
    <dgm:cxn modelId="{C0FE07B5-08F1-4C9F-8EEB-6C156D6C4FA9}" type="presOf" srcId="{C61E0F28-6A68-4EBB-8D27-30AD4423B17D}" destId="{95DD4D0F-8DAA-4F06-A12F-53643C6C3345}" srcOrd="0" destOrd="0" presId="urn:microsoft.com/office/officeart/2005/8/layout/list1"/>
    <dgm:cxn modelId="{82E7B6FA-F452-4906-BD50-5E1C86222EF4}" srcId="{E3E80D39-59FE-4C49-8E92-C6C702F94EDA}" destId="{C61E0F28-6A68-4EBB-8D27-30AD4423B17D}" srcOrd="0" destOrd="0" parTransId="{7C4A89C8-4041-45F6-8A4D-318C65B964F5}" sibTransId="{5ECAA0E4-CED6-4CF7-8155-47DD162FA5A6}"/>
    <dgm:cxn modelId="{D7E651C9-F9D9-4462-BBDC-22DAFDC9C76B}" type="presOf" srcId="{C61E0F28-6A68-4EBB-8D27-30AD4423B17D}" destId="{75174354-2D0E-4863-9C4C-F4B221A29047}" srcOrd="1" destOrd="0" presId="urn:microsoft.com/office/officeart/2005/8/layout/list1"/>
    <dgm:cxn modelId="{C3CFC1C8-697F-49B9-B288-F3262D2D0299}" srcId="{E3E80D39-59FE-4C49-8E92-C6C702F94EDA}" destId="{D7F02975-721B-47BF-B92B-9D9B83CC82F4}" srcOrd="2" destOrd="0" parTransId="{056F3DDF-3142-46F7-89C1-7497502B1046}" sibTransId="{C53A5162-8D67-4487-907F-5C617B3743A1}"/>
    <dgm:cxn modelId="{FC5A5133-0685-4632-B868-4578E6578D7F}" type="presOf" srcId="{2AE64CC5-09BA-4F4D-A70F-F34DDE450A63}" destId="{B0B7EFC1-57BB-4DCC-831F-E77B92D9398E}" srcOrd="1" destOrd="0" presId="urn:microsoft.com/office/officeart/2005/8/layout/list1"/>
    <dgm:cxn modelId="{ABF52D40-4987-49E2-9B2D-11FA5CC8444F}" type="presParOf" srcId="{F2D98CFC-077D-4BC1-8F71-72D560F4CFF0}" destId="{C6D71573-CB66-4B8E-9A3F-6D247FDF378B}" srcOrd="0" destOrd="0" presId="urn:microsoft.com/office/officeart/2005/8/layout/list1"/>
    <dgm:cxn modelId="{008FAE22-3A7F-4E14-A645-ABE9AD51A7F7}" type="presParOf" srcId="{C6D71573-CB66-4B8E-9A3F-6D247FDF378B}" destId="{95DD4D0F-8DAA-4F06-A12F-53643C6C3345}" srcOrd="0" destOrd="0" presId="urn:microsoft.com/office/officeart/2005/8/layout/list1"/>
    <dgm:cxn modelId="{A0D5215E-DCB2-4588-BC6C-B60F645B830A}" type="presParOf" srcId="{C6D71573-CB66-4B8E-9A3F-6D247FDF378B}" destId="{75174354-2D0E-4863-9C4C-F4B221A29047}" srcOrd="1" destOrd="0" presId="urn:microsoft.com/office/officeart/2005/8/layout/list1"/>
    <dgm:cxn modelId="{63FF6781-4970-463D-9B36-FCD6D63399DE}" type="presParOf" srcId="{F2D98CFC-077D-4BC1-8F71-72D560F4CFF0}" destId="{7AA5D98F-0CE1-46A9-B236-0F7AED24B9ED}" srcOrd="1" destOrd="0" presId="urn:microsoft.com/office/officeart/2005/8/layout/list1"/>
    <dgm:cxn modelId="{F7E85826-5197-4FAF-A1CA-0523C9BA7E2C}" type="presParOf" srcId="{F2D98CFC-077D-4BC1-8F71-72D560F4CFF0}" destId="{BA224AF2-D3F6-4083-908C-EB7384A42802}" srcOrd="2" destOrd="0" presId="urn:microsoft.com/office/officeart/2005/8/layout/list1"/>
    <dgm:cxn modelId="{A208C782-DC45-4FA7-8DE4-39218F490D83}" type="presParOf" srcId="{F2D98CFC-077D-4BC1-8F71-72D560F4CFF0}" destId="{E83F7094-0653-4DDE-97E0-BA1E37344C66}" srcOrd="3" destOrd="0" presId="urn:microsoft.com/office/officeart/2005/8/layout/list1"/>
    <dgm:cxn modelId="{8F4DF30F-E357-4BCA-8E53-D9B676F611DE}" type="presParOf" srcId="{F2D98CFC-077D-4BC1-8F71-72D560F4CFF0}" destId="{2EE86D16-6010-47A3-BD19-6934EF1114CE}" srcOrd="4" destOrd="0" presId="urn:microsoft.com/office/officeart/2005/8/layout/list1"/>
    <dgm:cxn modelId="{C80235D8-AE1E-4681-9700-BB0A6A1037FD}" type="presParOf" srcId="{2EE86D16-6010-47A3-BD19-6934EF1114CE}" destId="{826E980E-255A-42BC-A5CF-F3FEA212CCC3}" srcOrd="0" destOrd="0" presId="urn:microsoft.com/office/officeart/2005/8/layout/list1"/>
    <dgm:cxn modelId="{7B10E680-2CBF-4A91-A4C4-AA556EC62381}" type="presParOf" srcId="{2EE86D16-6010-47A3-BD19-6934EF1114CE}" destId="{B0B7EFC1-57BB-4DCC-831F-E77B92D9398E}" srcOrd="1" destOrd="0" presId="urn:microsoft.com/office/officeart/2005/8/layout/list1"/>
    <dgm:cxn modelId="{12A1A67F-886C-4AAA-BC5C-0D99CCC319F6}" type="presParOf" srcId="{F2D98CFC-077D-4BC1-8F71-72D560F4CFF0}" destId="{FE6ADF1D-190E-4D28-BFC0-2EF864A62FA5}" srcOrd="5" destOrd="0" presId="urn:microsoft.com/office/officeart/2005/8/layout/list1"/>
    <dgm:cxn modelId="{777A0C4C-8F23-436D-A762-29F32EB40FBA}" type="presParOf" srcId="{F2D98CFC-077D-4BC1-8F71-72D560F4CFF0}" destId="{E9522AF0-0450-4688-A4DE-FF382B8892E1}" srcOrd="6" destOrd="0" presId="urn:microsoft.com/office/officeart/2005/8/layout/list1"/>
    <dgm:cxn modelId="{60934848-B2DF-4CDD-A198-AE831448EF20}" type="presParOf" srcId="{F2D98CFC-077D-4BC1-8F71-72D560F4CFF0}" destId="{B02C123E-12C9-4E35-A4AC-8A2A84CEF80D}" srcOrd="7" destOrd="0" presId="urn:microsoft.com/office/officeart/2005/8/layout/list1"/>
    <dgm:cxn modelId="{03139E86-9F75-4827-874D-100EABB9A860}" type="presParOf" srcId="{F2D98CFC-077D-4BC1-8F71-72D560F4CFF0}" destId="{8C1432E3-3225-43CB-8EF1-43CF48D6B8F7}" srcOrd="8" destOrd="0" presId="urn:microsoft.com/office/officeart/2005/8/layout/list1"/>
    <dgm:cxn modelId="{8271FF7B-99E9-4564-826B-7D1588BE8B26}" type="presParOf" srcId="{8C1432E3-3225-43CB-8EF1-43CF48D6B8F7}" destId="{814E5B13-5A5D-4FED-AB98-2C483DA724FF}" srcOrd="0" destOrd="0" presId="urn:microsoft.com/office/officeart/2005/8/layout/list1"/>
    <dgm:cxn modelId="{3B42047F-51B6-40A9-BBA8-A22A4FE1B4DB}" type="presParOf" srcId="{8C1432E3-3225-43CB-8EF1-43CF48D6B8F7}" destId="{B4E21AF4-ECB0-40F4-854E-443C53774027}" srcOrd="1" destOrd="0" presId="urn:microsoft.com/office/officeart/2005/8/layout/list1"/>
    <dgm:cxn modelId="{79856811-CB36-4D66-A6F8-5337706FF9D4}" type="presParOf" srcId="{F2D98CFC-077D-4BC1-8F71-72D560F4CFF0}" destId="{92F3BE58-33A3-4793-90FA-19F74C7A3BC1}" srcOrd="9" destOrd="0" presId="urn:microsoft.com/office/officeart/2005/8/layout/list1"/>
    <dgm:cxn modelId="{6B396B31-8F16-4518-B794-03BBF57E8B79}" type="presParOf" srcId="{F2D98CFC-077D-4BC1-8F71-72D560F4CFF0}" destId="{3900D984-83DB-4419-B274-54A091E46C9B}" srcOrd="10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A8E5E6-F444-40F8-8420-B4C127F75CE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10E99D-6BFD-4D9F-9127-83853D6DDEA8}">
      <dgm:prSet custT="1"/>
      <dgm:spPr/>
      <dgm:t>
        <a:bodyPr/>
        <a:lstStyle/>
        <a:p>
          <a:r>
            <a:rPr lang="ru-RU" sz="2400" dirty="0" smtClean="0"/>
            <a:t>студент был вынужден посещать занятия, записывать материал</a:t>
          </a:r>
          <a:endParaRPr lang="ru-RU" sz="2400" dirty="0"/>
        </a:p>
      </dgm:t>
    </dgm:pt>
    <dgm:pt modelId="{48951E2B-3633-4E4B-9885-E735372DAEAB}" type="parTrans" cxnId="{6A6FAF9E-13E3-45F6-A35D-72F0A778336B}">
      <dgm:prSet/>
      <dgm:spPr/>
      <dgm:t>
        <a:bodyPr/>
        <a:lstStyle/>
        <a:p>
          <a:endParaRPr lang="ru-RU"/>
        </a:p>
      </dgm:t>
    </dgm:pt>
    <dgm:pt modelId="{C3CA4A6B-4C2E-4291-A986-BF18F6C66200}" type="sibTrans" cxnId="{6A6FAF9E-13E3-45F6-A35D-72F0A778336B}">
      <dgm:prSet/>
      <dgm:spPr/>
      <dgm:t>
        <a:bodyPr/>
        <a:lstStyle/>
        <a:p>
          <a:endParaRPr lang="ru-RU"/>
        </a:p>
      </dgm:t>
    </dgm:pt>
    <dgm:pt modelId="{C3A72C82-5335-448E-A69A-13B19DC95137}">
      <dgm:prSet custT="1"/>
      <dgm:spPr/>
      <dgm:t>
        <a:bodyPr/>
        <a:lstStyle/>
        <a:p>
          <a:r>
            <a:rPr lang="ru-RU" sz="2400" dirty="0" smtClean="0"/>
            <a:t>единственный источник знаний - лекции</a:t>
          </a:r>
          <a:endParaRPr lang="ru-RU" sz="2400" dirty="0"/>
        </a:p>
      </dgm:t>
    </dgm:pt>
    <dgm:pt modelId="{359CCC6D-095E-4322-8D60-CA1D2E0CC360}" type="parTrans" cxnId="{006C730E-028A-4F5B-9807-09FC4B2C47DB}">
      <dgm:prSet/>
      <dgm:spPr/>
      <dgm:t>
        <a:bodyPr/>
        <a:lstStyle/>
        <a:p>
          <a:endParaRPr lang="ru-RU"/>
        </a:p>
      </dgm:t>
    </dgm:pt>
    <dgm:pt modelId="{C690A8C9-81FF-483F-98BC-67C793EEF0C8}" type="sibTrans" cxnId="{006C730E-028A-4F5B-9807-09FC4B2C47DB}">
      <dgm:prSet/>
      <dgm:spPr/>
      <dgm:t>
        <a:bodyPr/>
        <a:lstStyle/>
        <a:p>
          <a:endParaRPr lang="ru-RU"/>
        </a:p>
      </dgm:t>
    </dgm:pt>
    <dgm:pt modelId="{AF75D1AE-8F93-4BD6-ADB6-017E5CD8E792}" type="pres">
      <dgm:prSet presAssocID="{63A8E5E6-F444-40F8-8420-B4C127F75C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22435C-FED6-4FE4-8CBD-5544E0B16347}" type="pres">
      <dgm:prSet presAssocID="{8F10E99D-6BFD-4D9F-9127-83853D6DDEA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0F23FD-7EBE-4B71-992D-F0554AE12313}" type="pres">
      <dgm:prSet presAssocID="{C3CA4A6B-4C2E-4291-A986-BF18F6C66200}" presName="spacer" presStyleCnt="0"/>
      <dgm:spPr/>
    </dgm:pt>
    <dgm:pt modelId="{B86BCD81-B353-424B-BEAD-115B645BB0D6}" type="pres">
      <dgm:prSet presAssocID="{C3A72C82-5335-448E-A69A-13B19DC9513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63617D-E22A-4FCB-B801-364380394329}" type="presOf" srcId="{63A8E5E6-F444-40F8-8420-B4C127F75CE2}" destId="{AF75D1AE-8F93-4BD6-ADB6-017E5CD8E792}" srcOrd="0" destOrd="0" presId="urn:microsoft.com/office/officeart/2005/8/layout/vList2"/>
    <dgm:cxn modelId="{D489D421-6BF0-4061-B230-7C6D5912552F}" type="presOf" srcId="{8F10E99D-6BFD-4D9F-9127-83853D6DDEA8}" destId="{C222435C-FED6-4FE4-8CBD-5544E0B16347}" srcOrd="0" destOrd="0" presId="urn:microsoft.com/office/officeart/2005/8/layout/vList2"/>
    <dgm:cxn modelId="{4DE94AB2-BD50-4B71-B1F5-F7C27CBF9B17}" type="presOf" srcId="{C3A72C82-5335-448E-A69A-13B19DC95137}" destId="{B86BCD81-B353-424B-BEAD-115B645BB0D6}" srcOrd="0" destOrd="0" presId="urn:microsoft.com/office/officeart/2005/8/layout/vList2"/>
    <dgm:cxn modelId="{6A6FAF9E-13E3-45F6-A35D-72F0A778336B}" srcId="{63A8E5E6-F444-40F8-8420-B4C127F75CE2}" destId="{8F10E99D-6BFD-4D9F-9127-83853D6DDEA8}" srcOrd="0" destOrd="0" parTransId="{48951E2B-3633-4E4B-9885-E735372DAEAB}" sibTransId="{C3CA4A6B-4C2E-4291-A986-BF18F6C66200}"/>
    <dgm:cxn modelId="{006C730E-028A-4F5B-9807-09FC4B2C47DB}" srcId="{63A8E5E6-F444-40F8-8420-B4C127F75CE2}" destId="{C3A72C82-5335-448E-A69A-13B19DC95137}" srcOrd="1" destOrd="0" parTransId="{359CCC6D-095E-4322-8D60-CA1D2E0CC360}" sibTransId="{C690A8C9-81FF-483F-98BC-67C793EEF0C8}"/>
    <dgm:cxn modelId="{680B9203-65CF-42E9-BF85-90C286EBED8E}" type="presParOf" srcId="{AF75D1AE-8F93-4BD6-ADB6-017E5CD8E792}" destId="{C222435C-FED6-4FE4-8CBD-5544E0B16347}" srcOrd="0" destOrd="0" presId="urn:microsoft.com/office/officeart/2005/8/layout/vList2"/>
    <dgm:cxn modelId="{050F15EA-358D-443A-AD35-9518971D18B7}" type="presParOf" srcId="{AF75D1AE-8F93-4BD6-ADB6-017E5CD8E792}" destId="{F20F23FD-7EBE-4B71-992D-F0554AE12313}" srcOrd="1" destOrd="0" presId="urn:microsoft.com/office/officeart/2005/8/layout/vList2"/>
    <dgm:cxn modelId="{A8943747-26E1-48F5-959A-8F73436CE3E6}" type="presParOf" srcId="{AF75D1AE-8F93-4BD6-ADB6-017E5CD8E792}" destId="{B86BCD81-B353-424B-BEAD-115B645BB0D6}" srcOrd="2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D49AF1-8376-4BB5-976C-7BDE68F8C1C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76920A-D33F-4C91-9216-497B4A8EF174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784F77FC-D747-4B14-B0AF-E6915CE24E4F}" type="parTrans" cxnId="{AAF36D76-D8F7-4B2D-8C57-14686D989860}">
      <dgm:prSet/>
      <dgm:spPr/>
      <dgm:t>
        <a:bodyPr/>
        <a:lstStyle/>
        <a:p>
          <a:endParaRPr lang="ru-RU"/>
        </a:p>
      </dgm:t>
    </dgm:pt>
    <dgm:pt modelId="{EA87931F-3E04-4865-9485-70C21321239F}" type="sibTrans" cxnId="{AAF36D76-D8F7-4B2D-8C57-14686D989860}">
      <dgm:prSet/>
      <dgm:spPr/>
      <dgm:t>
        <a:bodyPr/>
        <a:lstStyle/>
        <a:p>
          <a:endParaRPr lang="ru-RU"/>
        </a:p>
      </dgm:t>
    </dgm:pt>
    <dgm:pt modelId="{89BDE478-89D7-4A0B-8728-7D4204819351}">
      <dgm:prSet phldrT="[Текст]" custT="1"/>
      <dgm:spPr/>
      <dgm:t>
        <a:bodyPr/>
        <a:lstStyle/>
        <a:p>
          <a:r>
            <a:rPr lang="ru-RU" sz="2800" dirty="0" smtClean="0"/>
            <a:t>это объединение студентов, преподавателей и знаний со всего мира</a:t>
          </a:r>
          <a:endParaRPr lang="ru-RU" sz="2800" dirty="0"/>
        </a:p>
      </dgm:t>
    </dgm:pt>
    <dgm:pt modelId="{076F2A3C-70A2-4425-A280-D848D4F8A40A}" type="parTrans" cxnId="{551C4FF8-69B7-4B69-8BF3-82AC66F1C799}">
      <dgm:prSet/>
      <dgm:spPr/>
      <dgm:t>
        <a:bodyPr/>
        <a:lstStyle/>
        <a:p>
          <a:endParaRPr lang="ru-RU"/>
        </a:p>
      </dgm:t>
    </dgm:pt>
    <dgm:pt modelId="{BB077946-237C-4394-B118-645D582190F0}" type="sibTrans" cxnId="{551C4FF8-69B7-4B69-8BF3-82AC66F1C799}">
      <dgm:prSet/>
      <dgm:spPr/>
      <dgm:t>
        <a:bodyPr/>
        <a:lstStyle/>
        <a:p>
          <a:endParaRPr lang="ru-RU"/>
        </a:p>
      </dgm:t>
    </dgm:pt>
    <dgm:pt modelId="{C3C32D6D-E7F0-4F24-BCBA-55644E6ABB50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1A1E01E9-BD45-4EE0-B9BA-092DD1973402}" type="parTrans" cxnId="{77A62692-A058-43D4-8B23-77592AE2A696}">
      <dgm:prSet/>
      <dgm:spPr/>
      <dgm:t>
        <a:bodyPr/>
        <a:lstStyle/>
        <a:p>
          <a:endParaRPr lang="ru-RU"/>
        </a:p>
      </dgm:t>
    </dgm:pt>
    <dgm:pt modelId="{3F0B2708-F290-4FE6-9098-797C0D462497}" type="sibTrans" cxnId="{77A62692-A058-43D4-8B23-77592AE2A696}">
      <dgm:prSet/>
      <dgm:spPr/>
      <dgm:t>
        <a:bodyPr/>
        <a:lstStyle/>
        <a:p>
          <a:endParaRPr lang="ru-RU"/>
        </a:p>
      </dgm:t>
    </dgm:pt>
    <dgm:pt modelId="{A8A0553A-D43A-43A7-B53A-C087D5C3B675}">
      <dgm:prSet phldrT="[Текст]"/>
      <dgm:spPr/>
      <dgm:t>
        <a:bodyPr/>
        <a:lstStyle/>
        <a:p>
          <a:endParaRPr lang="ru-RU" sz="1900" dirty="0"/>
        </a:p>
      </dgm:t>
    </dgm:pt>
    <dgm:pt modelId="{28966521-109F-4781-A8EA-6F4021B84372}" type="parTrans" cxnId="{E122B964-08C6-4AE4-BC65-E184086EB056}">
      <dgm:prSet/>
      <dgm:spPr/>
      <dgm:t>
        <a:bodyPr/>
        <a:lstStyle/>
        <a:p>
          <a:endParaRPr lang="ru-RU"/>
        </a:p>
      </dgm:t>
    </dgm:pt>
    <dgm:pt modelId="{24CED132-3F7E-4177-BBDF-36398CFED317}" type="sibTrans" cxnId="{E122B964-08C6-4AE4-BC65-E184086EB056}">
      <dgm:prSet/>
      <dgm:spPr/>
      <dgm:t>
        <a:bodyPr/>
        <a:lstStyle/>
        <a:p>
          <a:endParaRPr lang="ru-RU"/>
        </a:p>
      </dgm:t>
    </dgm:pt>
    <dgm:pt modelId="{45F6A309-4E11-4300-8F2A-4DB35A578126}">
      <dgm:prSet custT="1"/>
      <dgm:spPr/>
      <dgm:t>
        <a:bodyPr/>
        <a:lstStyle/>
        <a:p>
          <a:r>
            <a:rPr lang="ru-RU" sz="2800" dirty="0" smtClean="0"/>
            <a:t>залог развития интеллектуального потенциала России</a:t>
          </a:r>
          <a:r>
            <a:rPr lang="ru-RU" sz="1900" dirty="0" smtClean="0"/>
            <a:t/>
          </a:r>
          <a:br>
            <a:rPr lang="ru-RU" sz="1900" dirty="0" smtClean="0"/>
          </a:br>
          <a:endParaRPr lang="ru-RU" sz="1900" dirty="0" smtClean="0"/>
        </a:p>
      </dgm:t>
    </dgm:pt>
    <dgm:pt modelId="{7BAECB55-306F-47F9-B157-578C93E7D85B}" type="parTrans" cxnId="{5317C566-9998-47DF-8E70-2BC0B16541DE}">
      <dgm:prSet/>
      <dgm:spPr/>
      <dgm:t>
        <a:bodyPr/>
        <a:lstStyle/>
        <a:p>
          <a:endParaRPr lang="ru-RU"/>
        </a:p>
      </dgm:t>
    </dgm:pt>
    <dgm:pt modelId="{5BFFFAEA-0F8C-4EBF-B69D-05B7808049F4}" type="sibTrans" cxnId="{5317C566-9998-47DF-8E70-2BC0B16541DE}">
      <dgm:prSet/>
      <dgm:spPr/>
      <dgm:t>
        <a:bodyPr/>
        <a:lstStyle/>
        <a:p>
          <a:endParaRPr lang="ru-RU"/>
        </a:p>
      </dgm:t>
    </dgm:pt>
    <dgm:pt modelId="{BFECC3A7-B629-44F3-A30F-098674A25A10}" type="pres">
      <dgm:prSet presAssocID="{E5D49AF1-8376-4BB5-976C-7BDE68F8C1C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C6F580-5B2E-47F9-9219-393381FF5DE3}" type="pres">
      <dgm:prSet presAssocID="{BB76920A-D33F-4C91-9216-497B4A8EF174}" presName="composite" presStyleCnt="0"/>
      <dgm:spPr/>
    </dgm:pt>
    <dgm:pt modelId="{9F498BB4-C8AD-45B7-91E0-5122C527E837}" type="pres">
      <dgm:prSet presAssocID="{BB76920A-D33F-4C91-9216-497B4A8EF174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750483-FED6-4A44-AD2B-DB024C4C1A9D}" type="pres">
      <dgm:prSet presAssocID="{BB76920A-D33F-4C91-9216-497B4A8EF174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6AEDD4-5A13-4250-922D-F1A5FF92CC71}" type="pres">
      <dgm:prSet presAssocID="{EA87931F-3E04-4865-9485-70C21321239F}" presName="sp" presStyleCnt="0"/>
      <dgm:spPr/>
    </dgm:pt>
    <dgm:pt modelId="{D84E19CA-3028-47E4-AF59-B5343F0E9164}" type="pres">
      <dgm:prSet presAssocID="{C3C32D6D-E7F0-4F24-BCBA-55644E6ABB50}" presName="composite" presStyleCnt="0"/>
      <dgm:spPr/>
    </dgm:pt>
    <dgm:pt modelId="{1D778000-BA24-4A8B-A2BE-940B76477193}" type="pres">
      <dgm:prSet presAssocID="{C3C32D6D-E7F0-4F24-BCBA-55644E6ABB50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2B3677-0F5A-484C-9033-EA99725B5440}" type="pres">
      <dgm:prSet presAssocID="{C3C32D6D-E7F0-4F24-BCBA-55644E6ABB50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F36D76-D8F7-4B2D-8C57-14686D989860}" srcId="{E5D49AF1-8376-4BB5-976C-7BDE68F8C1C4}" destId="{BB76920A-D33F-4C91-9216-497B4A8EF174}" srcOrd="0" destOrd="0" parTransId="{784F77FC-D747-4B14-B0AF-E6915CE24E4F}" sibTransId="{EA87931F-3E04-4865-9485-70C21321239F}"/>
    <dgm:cxn modelId="{6DC13E39-5CEF-43F7-ACF0-419AF166C05E}" type="presOf" srcId="{89BDE478-89D7-4A0B-8728-7D4204819351}" destId="{25750483-FED6-4A44-AD2B-DB024C4C1A9D}" srcOrd="0" destOrd="0" presId="urn:microsoft.com/office/officeart/2005/8/layout/chevron2"/>
    <dgm:cxn modelId="{65F98DB4-8689-4697-94AD-6582F100DDA5}" type="presOf" srcId="{E5D49AF1-8376-4BB5-976C-7BDE68F8C1C4}" destId="{BFECC3A7-B629-44F3-A30F-098674A25A10}" srcOrd="0" destOrd="0" presId="urn:microsoft.com/office/officeart/2005/8/layout/chevron2"/>
    <dgm:cxn modelId="{5317C566-9998-47DF-8E70-2BC0B16541DE}" srcId="{C3C32D6D-E7F0-4F24-BCBA-55644E6ABB50}" destId="{45F6A309-4E11-4300-8F2A-4DB35A578126}" srcOrd="1" destOrd="0" parTransId="{7BAECB55-306F-47F9-B157-578C93E7D85B}" sibTransId="{5BFFFAEA-0F8C-4EBF-B69D-05B7808049F4}"/>
    <dgm:cxn modelId="{249AEE18-8654-4A41-ABE8-B9B7BF82C44E}" type="presOf" srcId="{C3C32D6D-E7F0-4F24-BCBA-55644E6ABB50}" destId="{1D778000-BA24-4A8B-A2BE-940B76477193}" srcOrd="0" destOrd="0" presId="urn:microsoft.com/office/officeart/2005/8/layout/chevron2"/>
    <dgm:cxn modelId="{CD020177-5094-4786-BC21-779C26203AFC}" type="presOf" srcId="{BB76920A-D33F-4C91-9216-497B4A8EF174}" destId="{9F498BB4-C8AD-45B7-91E0-5122C527E837}" srcOrd="0" destOrd="0" presId="urn:microsoft.com/office/officeart/2005/8/layout/chevron2"/>
    <dgm:cxn modelId="{2C7D3913-B88E-4D2A-894B-515F01D5811A}" type="presOf" srcId="{A8A0553A-D43A-43A7-B53A-C087D5C3B675}" destId="{DD2B3677-0F5A-484C-9033-EA99725B5440}" srcOrd="0" destOrd="0" presId="urn:microsoft.com/office/officeart/2005/8/layout/chevron2"/>
    <dgm:cxn modelId="{551C4FF8-69B7-4B69-8BF3-82AC66F1C799}" srcId="{BB76920A-D33F-4C91-9216-497B4A8EF174}" destId="{89BDE478-89D7-4A0B-8728-7D4204819351}" srcOrd="0" destOrd="0" parTransId="{076F2A3C-70A2-4425-A280-D848D4F8A40A}" sibTransId="{BB077946-237C-4394-B118-645D582190F0}"/>
    <dgm:cxn modelId="{E122B964-08C6-4AE4-BC65-E184086EB056}" srcId="{C3C32D6D-E7F0-4F24-BCBA-55644E6ABB50}" destId="{A8A0553A-D43A-43A7-B53A-C087D5C3B675}" srcOrd="0" destOrd="0" parTransId="{28966521-109F-4781-A8EA-6F4021B84372}" sibTransId="{24CED132-3F7E-4177-BBDF-36398CFED317}"/>
    <dgm:cxn modelId="{2D120030-0367-43C8-866A-B447BD8B6C54}" type="presOf" srcId="{45F6A309-4E11-4300-8F2A-4DB35A578126}" destId="{DD2B3677-0F5A-484C-9033-EA99725B5440}" srcOrd="0" destOrd="1" presId="urn:microsoft.com/office/officeart/2005/8/layout/chevron2"/>
    <dgm:cxn modelId="{77A62692-A058-43D4-8B23-77592AE2A696}" srcId="{E5D49AF1-8376-4BB5-976C-7BDE68F8C1C4}" destId="{C3C32D6D-E7F0-4F24-BCBA-55644E6ABB50}" srcOrd="1" destOrd="0" parTransId="{1A1E01E9-BD45-4EE0-B9BA-092DD1973402}" sibTransId="{3F0B2708-F290-4FE6-9098-797C0D462497}"/>
    <dgm:cxn modelId="{1EE9A226-66B5-46D7-A665-0526D027545A}" type="presParOf" srcId="{BFECC3A7-B629-44F3-A30F-098674A25A10}" destId="{43C6F580-5B2E-47F9-9219-393381FF5DE3}" srcOrd="0" destOrd="0" presId="urn:microsoft.com/office/officeart/2005/8/layout/chevron2"/>
    <dgm:cxn modelId="{33266CB0-5937-4795-8083-5174A8C0FD6A}" type="presParOf" srcId="{43C6F580-5B2E-47F9-9219-393381FF5DE3}" destId="{9F498BB4-C8AD-45B7-91E0-5122C527E837}" srcOrd="0" destOrd="0" presId="urn:microsoft.com/office/officeart/2005/8/layout/chevron2"/>
    <dgm:cxn modelId="{FFAD1815-B0F7-4C89-A00E-4634C97D9ABA}" type="presParOf" srcId="{43C6F580-5B2E-47F9-9219-393381FF5DE3}" destId="{25750483-FED6-4A44-AD2B-DB024C4C1A9D}" srcOrd="1" destOrd="0" presId="urn:microsoft.com/office/officeart/2005/8/layout/chevron2"/>
    <dgm:cxn modelId="{AC7E362D-9B14-42D4-BFFC-93469A817ECC}" type="presParOf" srcId="{BFECC3A7-B629-44F3-A30F-098674A25A10}" destId="{E46AEDD4-5A13-4250-922D-F1A5FF92CC71}" srcOrd="1" destOrd="0" presId="urn:microsoft.com/office/officeart/2005/8/layout/chevron2"/>
    <dgm:cxn modelId="{1816C422-4C09-4D2D-AEC9-98402755B8C4}" type="presParOf" srcId="{BFECC3A7-B629-44F3-A30F-098674A25A10}" destId="{D84E19CA-3028-47E4-AF59-B5343F0E9164}" srcOrd="2" destOrd="0" presId="urn:microsoft.com/office/officeart/2005/8/layout/chevron2"/>
    <dgm:cxn modelId="{8BF1021B-29D9-416B-BCAC-9EFE82393C3C}" type="presParOf" srcId="{D84E19CA-3028-47E4-AF59-B5343F0E9164}" destId="{1D778000-BA24-4A8B-A2BE-940B76477193}" srcOrd="0" destOrd="0" presId="urn:microsoft.com/office/officeart/2005/8/layout/chevron2"/>
    <dgm:cxn modelId="{55303647-3E30-4D05-BBF0-704CA63A02A2}" type="presParOf" srcId="{D84E19CA-3028-47E4-AF59-B5343F0E9164}" destId="{DD2B3677-0F5A-484C-9033-EA99725B5440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BD11D-E328-4CE5-930E-5A7B74F10535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89CF3-2CC8-4FB1-B5A4-7969332C2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53F7F03-523B-4631-8B43-395B7DE9CAC9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A6AD-C1B8-4FCC-82E2-3B268F8E875F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5BE3-36AE-4DE7-8150-D85744B9904F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C4A8-5C76-4BF7-BCA7-D196DFFFF53C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DE517-F976-4C72-A02E-7C13DBE45827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A986-957A-4240-82EF-2816CDC1EB4B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3BCA32D-6BB7-4C57-8FF0-BE5D6BC30E06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FB502E1-DE52-4CEE-8307-A921B7923CB8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F306-8DF3-4607-B871-1CD8E02B84CA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AF78-76C4-40F9-8A6C-C82B9E0A9C2B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E396-5FA6-4397-939C-9AC163C7B999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C2DB2B3-E315-472C-9232-7405307C3360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pull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conference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bobrdobr.ru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mail.ru/" TargetMode="External"/><Relationship Id="rId2" Type="http://schemas.openxmlformats.org/officeDocument/2006/relationships/hyperlink" Target="http://ru.youtub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vision.rambler.ru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u.youtube.com/watch?v=cKbcYOM_4DA" TargetMode="External"/><Relationship Id="rId2" Type="http://schemas.openxmlformats.org/officeDocument/2006/relationships/hyperlink" Target="http://ru.youtube.com/watch?v=mXIwQr9GG8Y&amp;feature=relate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ru.youtube.com/watch?v=nkKHJVttt20&amp;feature=relat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lideshare.net/PROelearning/smart-education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digis.ru/upload/iblock/c83/SMART_education_solutions_unvs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MABushmeleva@mesi.r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VGilev\Desktop\Рисунок1-er.png"/>
          <p:cNvPicPr>
            <a:picLocks noChangeAspect="1" noChangeArrowheads="1"/>
          </p:cNvPicPr>
          <p:nvPr/>
        </p:nvPicPr>
        <p:blipFill rotWithShape="1">
          <a:blip r:embed="rId2"/>
          <a:srcRect t="6592" r="58322"/>
          <a:stretch/>
        </p:blipFill>
        <p:spPr bwMode="auto">
          <a:xfrm>
            <a:off x="5334000" y="115888"/>
            <a:ext cx="3816350" cy="67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5" name="Прямоугольник 4"/>
          <p:cNvSpPr/>
          <p:nvPr/>
        </p:nvSpPr>
        <p:spPr>
          <a:xfrm>
            <a:off x="142875" y="1066800"/>
            <a:ext cx="8501063" cy="2087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Arial Black" pitchFamily="34" charset="0"/>
              </a:rPr>
              <a:t>Использование</a:t>
            </a:r>
            <a:r>
              <a:rPr lang="ru-RU" sz="3200" b="1" dirty="0"/>
              <a:t> </a:t>
            </a:r>
            <a:r>
              <a:rPr lang="en-US" sz="3200" b="1" dirty="0" smtClean="0">
                <a:latin typeface="Arial Black" pitchFamily="34" charset="0"/>
              </a:rPr>
              <a:t>smart-education </a:t>
            </a:r>
            <a:r>
              <a:rPr lang="ru-RU" sz="3200" b="1" dirty="0" smtClean="0">
                <a:latin typeface="Arial Black" pitchFamily="34" charset="0"/>
              </a:rPr>
              <a:t>в </a:t>
            </a:r>
            <a:r>
              <a:rPr lang="ru-RU" sz="3200" dirty="0" smtClean="0">
                <a:latin typeface="Arial Black" pitchFamily="34" charset="0"/>
              </a:rPr>
              <a:t>преподавании </a:t>
            </a:r>
            <a:r>
              <a:rPr lang="ru-RU" sz="3200" dirty="0">
                <a:latin typeface="Arial Black" pitchFamily="34" charset="0"/>
              </a:rPr>
              <a:t>дисциплины </a:t>
            </a:r>
            <a:r>
              <a:rPr lang="ru-RU" sz="3200" dirty="0" smtClean="0">
                <a:latin typeface="Arial Black" pitchFamily="34" charset="0"/>
              </a:rPr>
              <a:t>Экономическая теория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6" name="Picture 6" descr="C:\Documents and Settings\LSkovorodina\Рабочий стол\шаблоны\МЭСИ outview - vertic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89" y="5572140"/>
            <a:ext cx="1428760" cy="1285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9" descr="C:\Documents and Settings\LSkovorodina\Рабочий стол\шаблоны\фото МЭСИ\Рисунок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1" y="5572140"/>
            <a:ext cx="1357321" cy="1285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3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5572140"/>
            <a:ext cx="1428760" cy="1278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Изображение 0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5" y="5572140"/>
            <a:ext cx="1356704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x_177e5699[1].jpg"/>
          <p:cNvPicPr>
            <a:picLocks noChangeAspect="1"/>
          </p:cNvPicPr>
          <p:nvPr/>
        </p:nvPicPr>
        <p:blipFill>
          <a:blip r:embed="rId7" cstate="print"/>
          <a:srcRect r="23074"/>
          <a:stretch>
            <a:fillRect/>
          </a:stretch>
        </p:blipFill>
        <p:spPr>
          <a:xfrm>
            <a:off x="7858147" y="5572140"/>
            <a:ext cx="1285852" cy="126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8" descr="C:\Documents and Settings\LSkovorodina\Рабочий стол\шаблоны\фото МЭСИ\Рисунок4.jpg"/>
          <p:cNvPicPr>
            <a:picLocks noChangeAspect="1" noChangeArrowheads="1"/>
          </p:cNvPicPr>
          <p:nvPr/>
        </p:nvPicPr>
        <p:blipFill>
          <a:blip r:embed="rId8" cstate="print"/>
          <a:srcRect l="10000" r="10000"/>
          <a:stretch>
            <a:fillRect/>
          </a:stretch>
        </p:blipFill>
        <p:spPr bwMode="auto">
          <a:xfrm>
            <a:off x="5286379" y="5572140"/>
            <a:ext cx="1285884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7" descr="C:\Documents and Settings\LSkovorodina\Рабочий стол\шаблоны\DSC0624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00825" y="5572140"/>
            <a:ext cx="1428760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3000375" y="4286250"/>
            <a:ext cx="58578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4348" name="Прямоугольник 15"/>
          <p:cNvSpPr>
            <a:spLocks noChangeArrowheads="1"/>
          </p:cNvSpPr>
          <p:nvPr/>
        </p:nvSpPr>
        <p:spPr bwMode="auto">
          <a:xfrm>
            <a:off x="2571736" y="3657600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4" name="Содержимое 2"/>
          <p:cNvSpPr>
            <a:spLocks noGrp="1"/>
          </p:cNvSpPr>
          <p:nvPr>
            <p:ph idx="1"/>
          </p:nvPr>
        </p:nvSpPr>
        <p:spPr>
          <a:xfrm>
            <a:off x="533400" y="3581400"/>
            <a:ext cx="8229600" cy="19050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dirty="0" err="1" smtClean="0"/>
              <a:t>Бушмелева</a:t>
            </a:r>
            <a:r>
              <a:rPr lang="ru-RU" dirty="0" smtClean="0"/>
              <a:t> М.А.</a:t>
            </a:r>
          </a:p>
          <a:p>
            <a:pPr algn="ctr">
              <a:buNone/>
            </a:pPr>
            <a:r>
              <a:rPr lang="ru-RU" b="1" dirty="0" smtClean="0"/>
              <a:t>КМО преподавателей экономических дисциплин</a:t>
            </a:r>
          </a:p>
          <a:p>
            <a:pPr algn="ctr">
              <a:buNone/>
            </a:pPr>
            <a:r>
              <a:rPr lang="ru-RU" dirty="0" smtClean="0"/>
              <a:t>Пермь, 9 октября 2012</a:t>
            </a:r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26736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b="1" u="sng" dirty="0" smtClean="0"/>
              <a:t>Факты:</a:t>
            </a:r>
          </a:p>
          <a:p>
            <a:r>
              <a:rPr lang="ru-RU" dirty="0" smtClean="0"/>
              <a:t>в поисковой системе </a:t>
            </a:r>
            <a:r>
              <a:rPr lang="ru-RU" dirty="0" err="1" smtClean="0"/>
              <a:t>Google</a:t>
            </a:r>
            <a:r>
              <a:rPr lang="ru-RU" dirty="0" smtClean="0"/>
              <a:t> по запросу web2.0 - 23700000 упоминаний</a:t>
            </a:r>
          </a:p>
          <a:p>
            <a:r>
              <a:rPr lang="ru-RU" dirty="0" smtClean="0"/>
              <a:t>журнал </a:t>
            </a:r>
            <a:r>
              <a:rPr lang="ru-RU" dirty="0" err="1" smtClean="0"/>
              <a:t>Time</a:t>
            </a:r>
            <a:r>
              <a:rPr lang="ru-RU" dirty="0" smtClean="0"/>
              <a:t> назвал людей, использующих сервисы </a:t>
            </a:r>
            <a:r>
              <a:rPr lang="ru-RU" dirty="0" err="1" smtClean="0"/>
              <a:t>Web</a:t>
            </a:r>
            <a:r>
              <a:rPr lang="ru-RU" dirty="0" smtClean="0"/>
              <a:t> 2.0 и активно пополняющих Сеть новым содержанием, «Обобщенным человеком года».	</a:t>
            </a:r>
          </a:p>
          <a:p>
            <a:pPr algn="r">
              <a:buNone/>
            </a:pPr>
            <a:r>
              <a:rPr lang="ru-RU" sz="2400" dirty="0" smtClean="0"/>
              <a:t>Источник: «Учительская Газета»</a:t>
            </a:r>
          </a:p>
          <a:p>
            <a:r>
              <a:rPr lang="ru-RU" dirty="0" smtClean="0"/>
              <a:t>компания </a:t>
            </a:r>
            <a:r>
              <a:rPr lang="ru-RU" dirty="0" err="1" smtClean="0"/>
              <a:t>Google</a:t>
            </a:r>
            <a:r>
              <a:rPr lang="ru-RU" dirty="0" smtClean="0"/>
              <a:t> ввела термин «Образование 2.0», организуя одноименную конференцию </a:t>
            </a:r>
            <a:r>
              <a:rPr lang="ru-RU" dirty="0" err="1" smtClean="0">
                <a:hlinkClick r:id="rId2"/>
              </a:rPr>
              <a:t>www.googleconference.ru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Users\AVGilev\Desktop\Рисунок1-er.png"/>
          <p:cNvPicPr>
            <a:picLocks noChangeAspect="1" noChangeArrowheads="1"/>
          </p:cNvPicPr>
          <p:nvPr/>
        </p:nvPicPr>
        <p:blipFill rotWithShape="1">
          <a:blip r:embed="rId3"/>
          <a:srcRect t="6592" r="58322"/>
          <a:stretch/>
        </p:blipFill>
        <p:spPr bwMode="auto">
          <a:xfrm>
            <a:off x="0" y="304800"/>
            <a:ext cx="3816350" cy="67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/>
            </a:r>
            <a:br>
              <a:rPr lang="ru-RU" sz="4000" dirty="0" smtClean="0">
                <a:latin typeface="Arial Black" pitchFamily="34" charset="0"/>
              </a:rPr>
            </a:br>
            <a:r>
              <a:rPr lang="ru-RU" sz="4000" dirty="0" smtClean="0">
                <a:latin typeface="Arial Black" pitchFamily="34" charset="0"/>
              </a:rPr>
              <a:t>В учебном процессе используются сервисы: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Блог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На внутреннем портале ПФ МЭСИ – 5 </a:t>
            </a:r>
            <a:r>
              <a:rPr lang="ru-RU" dirty="0" err="1" smtClean="0"/>
              <a:t>блогов</a:t>
            </a:r>
            <a:r>
              <a:rPr lang="ru-RU" dirty="0" smtClean="0"/>
              <a:t>: Экономическая теория, Менеджмент, Экономика отрасли, Основы бизнеса, Основы экономики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На базе </a:t>
            </a:r>
            <a:r>
              <a:rPr lang="en-US" dirty="0" smtClean="0">
                <a:solidFill>
                  <a:srgbClr val="FF0000"/>
                </a:solidFill>
              </a:rPr>
              <a:t>blogspot.com</a:t>
            </a:r>
            <a:r>
              <a:rPr lang="ru-RU" dirty="0" smtClean="0">
                <a:solidFill>
                  <a:srgbClr val="FF0000"/>
                </a:solidFill>
              </a:rPr>
              <a:t>- </a:t>
            </a:r>
            <a:r>
              <a:rPr lang="ru-RU" dirty="0" err="1" smtClean="0">
                <a:solidFill>
                  <a:srgbClr val="FF0000"/>
                </a:solidFill>
              </a:rPr>
              <a:t>блог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/>
              <a:t>Economikamenedjment.blogger</a:t>
            </a:r>
            <a:r>
              <a:rPr lang="ru-RU" b="1" dirty="0" smtClean="0"/>
              <a:t>.</a:t>
            </a:r>
            <a:r>
              <a:rPr lang="en-US" b="1" dirty="0" smtClean="0"/>
              <a:t>com</a:t>
            </a:r>
            <a:endParaRPr lang="ru-RU" b="1" dirty="0" smtClean="0"/>
          </a:p>
          <a:p>
            <a:pPr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Блог</a:t>
            </a:r>
            <a:r>
              <a:rPr lang="ru-RU" dirty="0" smtClean="0">
                <a:solidFill>
                  <a:srgbClr val="FF0000"/>
                </a:solidFill>
              </a:rPr>
              <a:t> о </a:t>
            </a:r>
            <a:r>
              <a:rPr lang="en-US" dirty="0" smtClean="0">
                <a:solidFill>
                  <a:srgbClr val="FF0000"/>
                </a:solidFill>
              </a:rPr>
              <a:t>smart-education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 smtClean="0"/>
              <a:t>http://smartmesi.blogspot.com/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AVGilev\Desktop\Рисунок1-er.png"/>
          <p:cNvPicPr>
            <a:picLocks noChangeAspect="1" noChangeArrowheads="1"/>
          </p:cNvPicPr>
          <p:nvPr/>
        </p:nvPicPr>
        <p:blipFill rotWithShape="1">
          <a:blip r:embed="rId2"/>
          <a:srcRect t="6592" r="58322"/>
          <a:stretch/>
        </p:blipFill>
        <p:spPr bwMode="auto">
          <a:xfrm>
            <a:off x="304800" y="304800"/>
            <a:ext cx="3816350" cy="67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Вики</a:t>
            </a:r>
            <a:br>
              <a:rPr lang="ru-RU" dirty="0" smtClean="0">
                <a:latin typeface="Arial Black" pitchFamily="34" charset="0"/>
              </a:rPr>
            </a:b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Сценарий проведения занятия на базе вики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Разработка глоссария: одно и то же понятие имеет несколько толкований в зависимости от научной школы. </a:t>
            </a:r>
          </a:p>
          <a:p>
            <a:r>
              <a:rPr lang="ru-RU" dirty="0" smtClean="0"/>
              <a:t>Преподаватель может вывесить предпочтительное определение термина. </a:t>
            </a:r>
          </a:p>
          <a:p>
            <a:r>
              <a:rPr lang="ru-RU" dirty="0" smtClean="0"/>
              <a:t>Студенты редактируют и предлагают свое видение терминов, опубликованных предварительно преподавателем.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Users\AVGilev\Desktop\Рисунок1-er.png"/>
          <p:cNvPicPr>
            <a:picLocks noChangeAspect="1" noChangeArrowheads="1"/>
          </p:cNvPicPr>
          <p:nvPr/>
        </p:nvPicPr>
        <p:blipFill rotWithShape="1">
          <a:blip r:embed="rId2"/>
          <a:srcRect t="6592" r="58322"/>
          <a:stretch/>
        </p:blipFill>
        <p:spPr bwMode="auto">
          <a:xfrm>
            <a:off x="0" y="381000"/>
            <a:ext cx="3816350" cy="67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Вики</a:t>
            </a:r>
            <a:br>
              <a:rPr lang="ru-RU" dirty="0" smtClean="0">
                <a:latin typeface="Arial Black" pitchFamily="34" charset="0"/>
              </a:rPr>
            </a:b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результате занятия, которое может проводиться как </a:t>
            </a:r>
            <a:r>
              <a:rPr lang="ru-RU" dirty="0" err="1" smtClean="0"/>
              <a:t>off-line</a:t>
            </a:r>
            <a:r>
              <a:rPr lang="ru-RU" dirty="0" smtClean="0"/>
              <a:t>, так и </a:t>
            </a:r>
            <a:r>
              <a:rPr lang="ru-RU" dirty="0" err="1" smtClean="0"/>
              <a:t>on-line</a:t>
            </a:r>
            <a:r>
              <a:rPr lang="ru-RU" dirty="0" smtClean="0"/>
              <a:t>, на сервере сохраняется результат работы группы, который доступен всем участникам.</a:t>
            </a:r>
            <a:endParaRPr lang="en-US" dirty="0" smtClean="0"/>
          </a:p>
          <a:p>
            <a:r>
              <a:rPr lang="ru-RU" dirty="0" smtClean="0"/>
              <a:t>Критерием качества занятия </a:t>
            </a:r>
            <a:r>
              <a:rPr lang="en-US" dirty="0" smtClean="0"/>
              <a:t>- </a:t>
            </a:r>
            <a:r>
              <a:rPr lang="ru-RU" dirty="0" smtClean="0"/>
              <a:t>активность участников и содержание </a:t>
            </a:r>
            <a:r>
              <a:rPr lang="ru-RU" dirty="0" smtClean="0">
                <a:solidFill>
                  <a:schemeClr val="bg1"/>
                </a:solidFill>
              </a:rPr>
              <a:t>сообщений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AVGilev\Desktop\Рисунок1-er.png"/>
          <p:cNvPicPr>
            <a:picLocks noChangeAspect="1" noChangeArrowheads="1"/>
          </p:cNvPicPr>
          <p:nvPr/>
        </p:nvPicPr>
        <p:blipFill rotWithShape="1">
          <a:blip r:embed="rId2"/>
          <a:srcRect t="6592" r="58322"/>
          <a:stretch/>
        </p:blipFill>
        <p:spPr bwMode="auto">
          <a:xfrm>
            <a:off x="0" y="609600"/>
            <a:ext cx="3816350" cy="67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latin typeface="Arial Black" pitchFamily="34" charset="0"/>
              </a:rPr>
              <a:t>Делишес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Делишес</a:t>
            </a:r>
            <a:r>
              <a:rPr lang="ru-RU" dirty="0" smtClean="0"/>
              <a:t> (от англ. </a:t>
            </a:r>
            <a:r>
              <a:rPr lang="ru-RU" dirty="0" err="1" smtClean="0"/>
              <a:t>delicious</a:t>
            </a:r>
            <a:r>
              <a:rPr lang="ru-RU" dirty="0" smtClean="0"/>
              <a:t> - «восхитительный») - это web-сайт, бесплатно предоставляющий зарегистрированным пользователям услугу хранения и публикации закладок на подобранные с определенными целями страницами Всемирной сети. </a:t>
            </a:r>
          </a:p>
          <a:p>
            <a:r>
              <a:rPr lang="ru-RU" dirty="0" smtClean="0"/>
              <a:t>Все посетители </a:t>
            </a:r>
            <a:r>
              <a:rPr lang="ru-RU" dirty="0" err="1" smtClean="0"/>
              <a:t>делишеса</a:t>
            </a:r>
            <a:r>
              <a:rPr lang="ru-RU" dirty="0" smtClean="0"/>
              <a:t> могут просматривать имеющиеся закладки, упорядочивая их по важности и присваиваемым меткам (тегам).</a:t>
            </a:r>
            <a:endParaRPr lang="en-US" dirty="0" smtClean="0"/>
          </a:p>
          <a:p>
            <a:r>
              <a:rPr lang="ru-RU" dirty="0" smtClean="0"/>
              <a:t>Русскоязычное ПО для </a:t>
            </a:r>
            <a:r>
              <a:rPr lang="ru-RU" dirty="0" err="1" smtClean="0"/>
              <a:t>делишес</a:t>
            </a:r>
            <a:r>
              <a:rPr lang="ru-RU" dirty="0" smtClean="0"/>
              <a:t> </a:t>
            </a:r>
            <a:r>
              <a:rPr lang="en-US" dirty="0" smtClean="0"/>
              <a:t> - </a:t>
            </a:r>
            <a:r>
              <a:rPr lang="ru-RU" dirty="0" smtClean="0"/>
              <a:t> на сайтах </a:t>
            </a:r>
            <a:r>
              <a:rPr lang="ru-RU" dirty="0" err="1" smtClean="0"/>
              <a:t>Memori.ru</a:t>
            </a:r>
            <a:r>
              <a:rPr lang="ru-RU" dirty="0" smtClean="0"/>
              <a:t>, </a:t>
            </a:r>
            <a:r>
              <a:rPr lang="ru-RU" dirty="0" err="1" smtClean="0"/>
              <a:t>BobrDobr.ru</a:t>
            </a:r>
            <a:r>
              <a:rPr lang="ru-RU" dirty="0" smtClean="0"/>
              <a:t>, </a:t>
            </a:r>
            <a:r>
              <a:rPr lang="ru-RU" dirty="0" err="1" smtClean="0"/>
              <a:t>МоеМесто.ru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Picture 2" descr="C:\Users\AVGilev\Desktop\Рисунок1-er.png"/>
          <p:cNvPicPr>
            <a:picLocks noChangeAspect="1" noChangeArrowheads="1"/>
          </p:cNvPicPr>
          <p:nvPr/>
        </p:nvPicPr>
        <p:blipFill rotWithShape="1">
          <a:blip r:embed="rId2"/>
          <a:srcRect t="6592" r="58322"/>
          <a:stretch/>
        </p:blipFill>
        <p:spPr bwMode="auto">
          <a:xfrm>
            <a:off x="5327650" y="0"/>
            <a:ext cx="3816350" cy="67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latin typeface="Arial Black" pitchFamily="34" charset="0"/>
              </a:rPr>
              <a:t>Делишес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Зарегистрированный пользователь может добавить закладку на любую web-страницу, указав интернет-адрес, название закладки, ее краткое описание и метки (ключевые слова). </a:t>
            </a:r>
          </a:p>
          <a:p>
            <a:r>
              <a:rPr lang="ru-RU" dirty="0" smtClean="0"/>
              <a:t>можно просматривать списки популярных закладок или же недавно добавленных другими пользователями. </a:t>
            </a:r>
            <a:endParaRPr lang="en-US" dirty="0" smtClean="0"/>
          </a:p>
          <a:p>
            <a:r>
              <a:rPr lang="ru-RU" dirty="0" smtClean="0"/>
              <a:t>По умолчанию все сохраненные закладки доступны для публичного просмотра.</a:t>
            </a:r>
          </a:p>
          <a:p>
            <a:endParaRPr lang="ru-RU" dirty="0"/>
          </a:p>
        </p:txBody>
      </p:sp>
      <p:pic>
        <p:nvPicPr>
          <p:cNvPr id="4" name="Picture 2" descr="C:\Users\AVGilev\Desktop\Рисунок1-er.png"/>
          <p:cNvPicPr>
            <a:picLocks noChangeAspect="1" noChangeArrowheads="1"/>
          </p:cNvPicPr>
          <p:nvPr/>
        </p:nvPicPr>
        <p:blipFill rotWithShape="1">
          <a:blip r:embed="rId2"/>
          <a:srcRect t="6592" r="58322"/>
          <a:stretch/>
        </p:blipFill>
        <p:spPr bwMode="auto">
          <a:xfrm>
            <a:off x="5327650" y="457200"/>
            <a:ext cx="3816350" cy="67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latin typeface="Arial Black" pitchFamily="34" charset="0"/>
              </a:rPr>
              <a:t>Делишес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пример российского варианта сервиса социальных закладок </a:t>
            </a:r>
            <a:r>
              <a:rPr lang="ru-RU" dirty="0" err="1" smtClean="0"/>
              <a:t>БобрДобр</a:t>
            </a:r>
            <a:r>
              <a:rPr lang="ru-RU" dirty="0" smtClean="0"/>
              <a:t> </a:t>
            </a:r>
            <a:r>
              <a:rPr lang="ru-RU" dirty="0" smtClean="0">
                <a:hlinkClick r:id="rId2"/>
              </a:rPr>
              <a:t>http://bobrdobr.ru</a:t>
            </a:r>
            <a:endParaRPr lang="ru-RU" dirty="0" smtClean="0"/>
          </a:p>
          <a:p>
            <a:r>
              <a:rPr lang="ru-RU" dirty="0" smtClean="0"/>
              <a:t>ориентирован на коллективную работу с информацией и предлагает средства для ее поиска, </a:t>
            </a:r>
            <a:r>
              <a:rPr lang="ru-RU" dirty="0" err="1" smtClean="0"/>
              <a:t>рейтингования</a:t>
            </a:r>
            <a:r>
              <a:rPr lang="ru-RU" dirty="0" smtClean="0"/>
              <a:t> и хранения. </a:t>
            </a:r>
          </a:p>
          <a:p>
            <a:r>
              <a:rPr lang="ru-RU" dirty="0" smtClean="0"/>
              <a:t>площадка, на которой идет сбор информации об </a:t>
            </a:r>
            <a:r>
              <a:rPr lang="ru-RU" dirty="0" err="1" smtClean="0"/>
              <a:t>интернет-пространстве</a:t>
            </a:r>
            <a:r>
              <a:rPr lang="ru-RU" dirty="0" smtClean="0"/>
              <a:t> в виде ссылок</a:t>
            </a:r>
          </a:p>
          <a:p>
            <a:r>
              <a:rPr lang="ru-RU" dirty="0" smtClean="0"/>
              <a:t> пользователь не только потребляет эту информацию, но и сам предоставляет ее другим пользователям</a:t>
            </a:r>
          </a:p>
          <a:p>
            <a:r>
              <a:rPr lang="ru-RU" dirty="0" smtClean="0"/>
              <a:t> инструмент самоидентификации, поскольку, собирая ссылки на те или иные ресурсы, пользователь выявляет сферы собственных интересов.</a:t>
            </a:r>
          </a:p>
          <a:p>
            <a:endParaRPr lang="ru-RU" dirty="0"/>
          </a:p>
        </p:txBody>
      </p:sp>
      <p:pic>
        <p:nvPicPr>
          <p:cNvPr id="4" name="Picture 2" descr="C:\Users\AVGilev\Desktop\Рисунок1-er.png"/>
          <p:cNvPicPr>
            <a:picLocks noChangeAspect="1" noChangeArrowheads="1"/>
          </p:cNvPicPr>
          <p:nvPr/>
        </p:nvPicPr>
        <p:blipFill rotWithShape="1">
          <a:blip r:embed="rId3"/>
          <a:srcRect t="6592" r="58322"/>
          <a:stretch/>
        </p:blipFill>
        <p:spPr bwMode="auto">
          <a:xfrm>
            <a:off x="0" y="304800"/>
            <a:ext cx="3816350" cy="67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latin typeface="Arial Black" pitchFamily="34" charset="0"/>
              </a:rPr>
              <a:t>Делишес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4400" dirty="0" smtClean="0"/>
              <a:t> обеспечен одинаковый набор ссылок для всех слушателей по различным темам </a:t>
            </a:r>
            <a:r>
              <a:rPr lang="ru-RU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курса (web-библиография)</a:t>
            </a:r>
          </a:p>
          <a:p>
            <a:r>
              <a:rPr lang="ru-RU" sz="4400" dirty="0" smtClean="0"/>
              <a:t>для преподавателя  - быстрая навигация по предварительно составленному набору ссылок при подготовке к занятиям.</a:t>
            </a:r>
          </a:p>
          <a:p>
            <a:r>
              <a:rPr lang="ru-RU" sz="4400" dirty="0" smtClean="0"/>
              <a:t> Например, для проведения занятий по  сервисам </a:t>
            </a:r>
            <a:r>
              <a:rPr lang="ru-RU" sz="4400" dirty="0" err="1" smtClean="0"/>
              <a:t>Web</a:t>
            </a:r>
            <a:r>
              <a:rPr lang="ru-RU" sz="4400" dirty="0" smtClean="0"/>
              <a:t> 2.0 –  тег  по ссылке «Тема 3» -  все ссылки, относящиеся  к этой теме.</a:t>
            </a:r>
          </a:p>
          <a:p>
            <a:r>
              <a:rPr lang="ru-RU" sz="4400" dirty="0" smtClean="0"/>
              <a:t> Преподаватель для контроля учебного процесса  руководствуется принципом</a:t>
            </a:r>
            <a:r>
              <a:rPr lang="ru-RU" sz="4400" dirty="0" smtClean="0">
                <a:solidFill>
                  <a:srgbClr val="0070C0"/>
                </a:solidFill>
              </a:rPr>
              <a:t>: </a:t>
            </a:r>
            <a:r>
              <a:rPr lang="ru-RU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«Покажи мне свои теги, и я скажу, правильно ли ты выполнил задание».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Users\AVGilev\Desktop\Рисунок1-er.png"/>
          <p:cNvPicPr>
            <a:picLocks noChangeAspect="1" noChangeArrowheads="1"/>
          </p:cNvPicPr>
          <p:nvPr/>
        </p:nvPicPr>
        <p:blipFill rotWithShape="1">
          <a:blip r:embed="rId2"/>
          <a:srcRect t="6592" r="58322"/>
          <a:stretch/>
        </p:blipFill>
        <p:spPr bwMode="auto">
          <a:xfrm>
            <a:off x="5327650" y="0"/>
            <a:ext cx="3816350" cy="67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latin typeface="Arial Black" pitchFamily="34" charset="0"/>
              </a:rPr>
              <a:t>YouTube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сайтах </a:t>
            </a:r>
            <a:r>
              <a:rPr lang="ru-RU" dirty="0" smtClean="0">
                <a:hlinkClick r:id="rId2"/>
              </a:rPr>
              <a:t>http://ru.youtube.com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http://</a:t>
            </a:r>
            <a:r>
              <a:rPr lang="en-US" dirty="0" smtClean="0">
                <a:hlinkClick r:id="rId3"/>
              </a:rPr>
              <a:t>rutube.ru</a:t>
            </a:r>
            <a:endParaRPr lang="ru-RU" dirty="0" smtClean="0">
              <a:hlinkClick r:id="rId3"/>
            </a:endParaRPr>
          </a:p>
          <a:p>
            <a:pPr>
              <a:buNone/>
            </a:pPr>
            <a:r>
              <a:rPr lang="ru-RU" dirty="0" smtClean="0">
                <a:hlinkClick r:id="rId3"/>
              </a:rPr>
              <a:t>http://video.mail.ru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hlinkClick r:id="rId4"/>
              </a:rPr>
              <a:t>http://vision.rambler.ru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представлены как профессионально снятые фильмы и клипы, так и любительские видеозаписи для различных целей и по разной тематике.</a:t>
            </a:r>
          </a:p>
          <a:p>
            <a:endParaRPr lang="ru-RU" dirty="0"/>
          </a:p>
        </p:txBody>
      </p:sp>
      <p:pic>
        <p:nvPicPr>
          <p:cNvPr id="4" name="Picture 2" descr="C:\Users\AVGilev\Desktop\Рисунок1-er.png"/>
          <p:cNvPicPr>
            <a:picLocks noChangeAspect="1" noChangeArrowheads="1"/>
          </p:cNvPicPr>
          <p:nvPr/>
        </p:nvPicPr>
        <p:blipFill rotWithShape="1">
          <a:blip r:embed="rId5"/>
          <a:srcRect t="6592" r="58322"/>
          <a:stretch/>
        </p:blipFill>
        <p:spPr bwMode="auto">
          <a:xfrm>
            <a:off x="0" y="381000"/>
            <a:ext cx="3816350" cy="722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Примеры функциональности ресурса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на учебных </a:t>
            </a:r>
            <a:r>
              <a:rPr lang="ru-RU" dirty="0" err="1" smtClean="0"/>
              <a:t>видеоподкастах</a:t>
            </a:r>
            <a:r>
              <a:rPr lang="ru-RU" dirty="0" smtClean="0"/>
              <a:t> (</a:t>
            </a:r>
            <a:r>
              <a:rPr lang="ru-RU" dirty="0" err="1" smtClean="0"/>
              <a:t>учебных</a:t>
            </a:r>
            <a:r>
              <a:rPr lang="ru-RU" dirty="0" smtClean="0"/>
              <a:t> видеофильмах) -создатели в доступной форме обсуждают следующие темы: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принцип работы социальных сетей </a:t>
            </a:r>
            <a:r>
              <a:rPr lang="ru-RU" dirty="0" smtClean="0">
                <a:hlinkClick r:id="rId2"/>
              </a:rPr>
              <a:t>http://ru.youtube.com/watch?v=mXIwQr9GG8Y&amp;feature=related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применение Вики в планировании </a:t>
            </a:r>
            <a:r>
              <a:rPr lang="ru-RU" dirty="0" smtClean="0">
                <a:hlinkClick r:id="rId3"/>
              </a:rPr>
              <a:t>http://ru.youtube.com/watch?v=cKbcYOM_4DA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применение RSS </a:t>
            </a:r>
            <a:r>
              <a:rPr lang="ru-RU" dirty="0" smtClean="0">
                <a:hlinkClick r:id="rId4"/>
              </a:rPr>
              <a:t>http://ru.youtube.com/watch?v=nkKHJVttt20&amp;feature=related</a:t>
            </a:r>
            <a:endParaRPr lang="ru-RU" dirty="0" smtClean="0"/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AVGilev\Desktop\Рисунок1-er.png"/>
          <p:cNvPicPr>
            <a:picLocks noChangeAspect="1" noChangeArrowheads="1"/>
          </p:cNvPicPr>
          <p:nvPr/>
        </p:nvPicPr>
        <p:blipFill rotWithShape="1">
          <a:blip r:embed="rId5"/>
          <a:srcRect t="6592" r="58322"/>
          <a:stretch/>
        </p:blipFill>
        <p:spPr bwMode="auto">
          <a:xfrm>
            <a:off x="304800" y="304800"/>
            <a:ext cx="3816350" cy="67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Мир на пути к </a:t>
            </a:r>
            <a:r>
              <a:rPr lang="ru-RU" b="1" dirty="0" err="1" smtClean="0"/>
              <a:t>Smart</a:t>
            </a:r>
            <a:r>
              <a:rPr lang="ru-RU" b="1" dirty="0" smtClean="0"/>
              <a:t> </a:t>
            </a:r>
            <a:r>
              <a:rPr lang="ru-RU" b="1" dirty="0" err="1" smtClean="0"/>
              <a:t>Education</a:t>
            </a:r>
            <a:r>
              <a:rPr lang="ru-RU" b="1" dirty="0" smtClean="0"/>
              <a:t> 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«Новые возможности и новые задачи для МЭСИ, чтобы быть «ВСЕГДА НА ШАГ ВПЕРЕДИ» </a:t>
            </a:r>
          </a:p>
          <a:p>
            <a:pPr algn="r">
              <a:buNone/>
            </a:pPr>
            <a:r>
              <a:rPr lang="ru-RU" dirty="0" smtClean="0"/>
              <a:t>В.П.Тихомиров </a:t>
            </a:r>
          </a:p>
          <a:p>
            <a:pPr algn="r">
              <a:buNone/>
            </a:pPr>
            <a:r>
              <a:rPr lang="ru-RU" dirty="0" err="1" smtClean="0"/>
              <a:t>д.э.н</a:t>
            </a:r>
            <a:r>
              <a:rPr lang="ru-RU" dirty="0" smtClean="0"/>
              <a:t>., профессор,</a:t>
            </a:r>
          </a:p>
          <a:p>
            <a:pPr algn="r">
              <a:buNone/>
            </a:pPr>
            <a:r>
              <a:rPr lang="ru-RU" dirty="0" smtClean="0"/>
              <a:t> президент Международного консорциума «Электронный университет»</a:t>
            </a:r>
          </a:p>
          <a:p>
            <a:pPr algn="r"/>
            <a:r>
              <a:rPr lang="en-US" dirty="0" smtClean="0">
                <a:solidFill>
                  <a:srgbClr val="002060"/>
                </a:solidFill>
                <a:hlinkClick r:id="rId2"/>
              </a:rPr>
              <a:t>http://www.slideshare.net/PROelearning/smart-education</a:t>
            </a:r>
            <a:endParaRPr lang="ru-RU" dirty="0" smtClean="0">
              <a:solidFill>
                <a:srgbClr val="002060"/>
              </a:solidFill>
            </a:endParaRPr>
          </a:p>
          <a:p>
            <a:pPr algn="r"/>
            <a:endParaRPr lang="ru-RU" dirty="0"/>
          </a:p>
        </p:txBody>
      </p:sp>
      <p:pic>
        <p:nvPicPr>
          <p:cNvPr id="4" name="Picture 2" descr="C:\Users\AVGilev\Desktop\Рисунок1-er.png"/>
          <p:cNvPicPr>
            <a:picLocks noChangeAspect="1" noChangeArrowheads="1"/>
          </p:cNvPicPr>
          <p:nvPr/>
        </p:nvPicPr>
        <p:blipFill rotWithShape="1">
          <a:blip r:embed="rId3"/>
          <a:srcRect t="6592" r="58322"/>
          <a:stretch/>
        </p:blipFill>
        <p:spPr bwMode="auto">
          <a:xfrm>
            <a:off x="5334000" y="115888"/>
            <a:ext cx="3816350" cy="67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Подкасты</a:t>
            </a:r>
            <a:r>
              <a:rPr lang="ru-RU" b="1" dirty="0" smtClean="0"/>
              <a:t> (</a:t>
            </a:r>
            <a:r>
              <a:rPr lang="ru-RU" b="1" dirty="0" err="1" smtClean="0"/>
              <a:t>podcast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Изучая содержание учебных материалов, на указанных ссылках можно одновременно ознакомиться с  видами электронных занятий - </a:t>
            </a:r>
            <a:r>
              <a:rPr lang="ru-RU" dirty="0" err="1" smtClean="0"/>
              <a:t>подкастами</a:t>
            </a:r>
            <a:r>
              <a:rPr lang="ru-RU" dirty="0" smtClean="0"/>
              <a:t> (</a:t>
            </a:r>
            <a:r>
              <a:rPr lang="ru-RU" dirty="0" err="1" smtClean="0"/>
              <a:t>podcast</a:t>
            </a:r>
            <a:r>
              <a:rPr lang="ru-RU" dirty="0" smtClean="0"/>
              <a:t>) -  запись аудио/видео/ </a:t>
            </a:r>
            <a:r>
              <a:rPr lang="ru-RU" dirty="0" err="1" smtClean="0"/>
              <a:t>аудио+видео</a:t>
            </a:r>
            <a:r>
              <a:rPr lang="ru-RU" dirty="0" smtClean="0"/>
              <a:t> фрагментов учебных занятий. 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AVGilev\Desktop\Рисунок1-er.png"/>
          <p:cNvPicPr>
            <a:picLocks noChangeAspect="1" noChangeArrowheads="1"/>
          </p:cNvPicPr>
          <p:nvPr/>
        </p:nvPicPr>
        <p:blipFill rotWithShape="1">
          <a:blip r:embed="rId2"/>
          <a:srcRect t="6592" r="58322"/>
          <a:stretch/>
        </p:blipFill>
        <p:spPr bwMode="auto">
          <a:xfrm>
            <a:off x="228600" y="304800"/>
            <a:ext cx="3816350" cy="67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200" y="457200"/>
            <a:ext cx="762000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Недостатки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необходимость наличия современных компьютеров и высокоскоростного канала связи, а также специальной подготовки преподавателей и студентов для использования сервисов;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проблема доверия к информации;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затруднение выражения эмоций посредством текстового канала коммуникации;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психологические проблемы </a:t>
            </a:r>
            <a:r>
              <a:rPr lang="ru-RU" dirty="0" err="1" smtClean="0"/>
              <a:t>интернет-общения</a:t>
            </a:r>
            <a:r>
              <a:rPr lang="ru-RU" dirty="0" smtClean="0"/>
              <a:t>;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проблемы, связанные с приватностью, интеллектуальной собственностью, авторским правом и так </a:t>
            </a:r>
            <a:r>
              <a:rPr lang="ru-RU" dirty="0" smtClean="0">
                <a:solidFill>
                  <a:schemeClr val="bg1"/>
                </a:solidFill>
              </a:rPr>
              <a:t>далее.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AVGilev\Desktop\Рисунок1-er.png"/>
          <p:cNvPicPr>
            <a:picLocks noChangeAspect="1" noChangeArrowheads="1"/>
          </p:cNvPicPr>
          <p:nvPr/>
        </p:nvPicPr>
        <p:blipFill rotWithShape="1">
          <a:blip r:embed="rId2"/>
          <a:srcRect t="6592" r="58322"/>
          <a:stretch/>
        </p:blipFill>
        <p:spPr bwMode="auto">
          <a:xfrm>
            <a:off x="5327650" y="0"/>
            <a:ext cx="3816350" cy="67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НАУКА Екатеринбург\web-apps.gif"/>
          <p:cNvPicPr>
            <a:picLocks noChangeAspect="1" noChangeArrowheads="1"/>
          </p:cNvPicPr>
          <p:nvPr/>
        </p:nvPicPr>
        <p:blipFill>
          <a:blip r:embed="rId2">
            <a:lum bright="9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59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Избранные продукты </a:t>
            </a:r>
            <a:r>
              <a:rPr lang="en-US" b="1" dirty="0" smtClean="0"/>
              <a:t>SMART</a:t>
            </a:r>
            <a:br>
              <a:rPr lang="en-US" b="1" dirty="0" smtClean="0"/>
            </a:br>
            <a:r>
              <a:rPr lang="ru-RU" b="1" dirty="0" smtClean="0"/>
              <a:t>Интерактивные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http://www.digis.ru/upload/iblock/c83/SMART_education_solutions_unvs.pdf</a:t>
            </a:r>
            <a:endParaRPr lang="ru-RU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Интерактивные доски и системы SMART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Система с </a:t>
            </a:r>
            <a:r>
              <a:rPr lang="ru-RU" dirty="0" err="1" smtClean="0"/>
              <a:t>ультракороткофокусным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проектором, широкоэкранной интерактивной доской и расширенной   панелью управления.</a:t>
            </a:r>
          </a:p>
        </p:txBody>
      </p:sp>
      <p:pic>
        <p:nvPicPr>
          <p:cNvPr id="4" name="Picture 2" descr="C:\Users\AVGilev\Desktop\Рисунок1-er.png"/>
          <p:cNvPicPr>
            <a:picLocks noChangeAspect="1" noChangeArrowheads="1"/>
          </p:cNvPicPr>
          <p:nvPr/>
        </p:nvPicPr>
        <p:blipFill rotWithShape="1">
          <a:blip r:embed="rId3"/>
          <a:srcRect t="6592" r="58322"/>
          <a:stretch/>
        </p:blipFill>
        <p:spPr bwMode="auto">
          <a:xfrm>
            <a:off x="304800" y="228600"/>
            <a:ext cx="381635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Системы SMART </a:t>
            </a:r>
            <a:r>
              <a:rPr lang="ru-RU" b="1" dirty="0" err="1" smtClean="0"/>
              <a:t>Board</a:t>
            </a:r>
            <a:r>
              <a:rPr lang="ru-RU" b="1" dirty="0" smtClean="0"/>
              <a:t> 685i4 и 685i5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поставляются с 3D-ready проекторами, позволяя превратить учебную аудиторию в настоящий </a:t>
            </a:r>
            <a:r>
              <a:rPr lang="ru-RU" dirty="0" err="1" smtClean="0"/>
              <a:t>медиа-центр</a:t>
            </a:r>
            <a:r>
              <a:rPr lang="ru-RU" dirty="0" smtClean="0"/>
              <a:t> – </a:t>
            </a:r>
          </a:p>
          <a:p>
            <a:r>
              <a:rPr lang="ru-RU" dirty="0" smtClean="0"/>
              <a:t>демонстрировать</a:t>
            </a:r>
          </a:p>
          <a:p>
            <a:pPr>
              <a:buNone/>
            </a:pPr>
            <a:r>
              <a:rPr lang="ru-RU" dirty="0" smtClean="0"/>
              <a:t>  3D-изображения, </a:t>
            </a:r>
          </a:p>
          <a:p>
            <a:pPr>
              <a:buNone/>
            </a:pPr>
            <a:r>
              <a:rPr lang="ru-RU" dirty="0" smtClean="0"/>
              <a:t>  видео и 3D-объекты, </a:t>
            </a:r>
          </a:p>
          <a:p>
            <a:pPr>
              <a:buNone/>
            </a:pPr>
            <a:r>
              <a:rPr lang="ru-RU" dirty="0" smtClean="0"/>
              <a:t>  управляя  с помощью </a:t>
            </a:r>
            <a:r>
              <a:rPr lang="ru-RU" dirty="0" err="1" smtClean="0"/>
              <a:t>документ-камеры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Picture 2" descr="C:\Users\AVGilev\Desktop\Рисунок1-er.png"/>
          <p:cNvPicPr>
            <a:picLocks noChangeAspect="1" noChangeArrowheads="1"/>
          </p:cNvPicPr>
          <p:nvPr/>
        </p:nvPicPr>
        <p:blipFill rotWithShape="1">
          <a:blip r:embed="rId2"/>
          <a:srcRect t="6592" r="58322"/>
          <a:stretch/>
        </p:blipFill>
        <p:spPr bwMode="auto">
          <a:xfrm>
            <a:off x="304800" y="304800"/>
            <a:ext cx="3816350" cy="67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Интерактивные доски и системы SMART </a:t>
            </a:r>
            <a:r>
              <a:rPr lang="ru-RU" b="1" dirty="0" err="1" smtClean="0"/>
              <a:t>BoardTM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07854" y="2249488"/>
            <a:ext cx="3328292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Интерактивный дисплей </a:t>
            </a:r>
            <a:r>
              <a:rPr lang="en-US" b="1" dirty="0" smtClean="0"/>
              <a:t>SMART Podium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Программное обеспечение SMART </a:t>
            </a:r>
            <a:r>
              <a:rPr lang="ru-RU" dirty="0" err="1" smtClean="0"/>
              <a:t>Meeting</a:t>
            </a:r>
            <a:r>
              <a:rPr lang="ru-RU" dirty="0" smtClean="0"/>
              <a:t> </a:t>
            </a:r>
            <a:r>
              <a:rPr lang="ru-RU" dirty="0" err="1" smtClean="0"/>
              <a:t>Pro</a:t>
            </a:r>
            <a:endParaRPr lang="ru-RU" dirty="0" smtClean="0"/>
          </a:p>
          <a:p>
            <a:r>
              <a:rPr lang="ru-RU" dirty="0" smtClean="0"/>
              <a:t>Благодаря SMART </a:t>
            </a:r>
            <a:r>
              <a:rPr lang="ru-RU" dirty="0" err="1" smtClean="0"/>
              <a:t>Meeting</a:t>
            </a:r>
            <a:r>
              <a:rPr lang="ru-RU" dirty="0" smtClean="0"/>
              <a:t> </a:t>
            </a:r>
            <a:r>
              <a:rPr lang="ru-RU" dirty="0" err="1" smtClean="0"/>
              <a:t>Pro</a:t>
            </a:r>
            <a:r>
              <a:rPr lang="ru-RU" dirty="0" smtClean="0"/>
              <a:t> и электронным чернилам </a:t>
            </a:r>
            <a:r>
              <a:rPr lang="ru-RU" dirty="0" err="1" smtClean="0"/>
              <a:t>Ink</a:t>
            </a:r>
            <a:r>
              <a:rPr lang="ru-RU" dirty="0" smtClean="0"/>
              <a:t> </a:t>
            </a:r>
            <a:r>
              <a:rPr lang="ru-RU" dirty="0" err="1" smtClean="0"/>
              <a:t>Aware</a:t>
            </a:r>
            <a:r>
              <a:rPr lang="ru-RU" dirty="0" smtClean="0"/>
              <a:t>  можно работать в</a:t>
            </a:r>
          </a:p>
          <a:p>
            <a:pPr>
              <a:buNone/>
            </a:pPr>
            <a:r>
              <a:rPr lang="ru-RU" dirty="0" smtClean="0"/>
              <a:t>привычном ПО – </a:t>
            </a:r>
            <a:r>
              <a:rPr lang="ru-RU" dirty="0" err="1" smtClean="0"/>
              <a:t>Microsoft</a:t>
            </a:r>
            <a:r>
              <a:rPr lang="ru-RU" dirty="0" smtClean="0"/>
              <a:t> </a:t>
            </a:r>
            <a:r>
              <a:rPr lang="ru-RU" dirty="0" err="1" smtClean="0"/>
              <a:t>Word</a:t>
            </a:r>
            <a:r>
              <a:rPr lang="ru-RU" dirty="0" smtClean="0"/>
              <a:t> или </a:t>
            </a:r>
            <a:r>
              <a:rPr lang="ru-RU" dirty="0" err="1" smtClean="0"/>
              <a:t>PowerPoint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Все сделанные  записи будут сохранены в  файле, а текстовые пометки могут быть распознаны и помещены в ячейки таблицы </a:t>
            </a:r>
            <a:r>
              <a:rPr lang="ru-RU" dirty="0" err="1" smtClean="0"/>
              <a:t>Microsoft</a:t>
            </a:r>
            <a:r>
              <a:rPr lang="ru-RU" dirty="0" smtClean="0"/>
              <a:t> </a:t>
            </a:r>
            <a:r>
              <a:rPr lang="ru-RU" dirty="0" err="1" smtClean="0"/>
              <a:t>Excel</a:t>
            </a:r>
            <a:r>
              <a:rPr lang="ru-RU" dirty="0" smtClean="0"/>
              <a:t> или на страницы презентации </a:t>
            </a:r>
            <a:r>
              <a:rPr lang="ru-RU" dirty="0" err="1" smtClean="0"/>
              <a:t>PowerPoint</a:t>
            </a:r>
            <a:r>
              <a:rPr lang="ru-RU" dirty="0" smtClean="0"/>
              <a:t> как текст.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Системы опросов </a:t>
            </a:r>
            <a:r>
              <a:rPr lang="en-US" b="1" dirty="0" smtClean="0"/>
              <a:t>SMART Response</a:t>
            </a:r>
            <a:br>
              <a:rPr lang="en-US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 помощью интерактивной системы опросов SMART </a:t>
            </a:r>
            <a:r>
              <a:rPr lang="ru-RU" dirty="0" err="1" smtClean="0"/>
              <a:t>Response</a:t>
            </a:r>
            <a:r>
              <a:rPr lang="ru-RU" dirty="0" smtClean="0"/>
              <a:t>  можно проводить</a:t>
            </a:r>
          </a:p>
          <a:p>
            <a:pPr>
              <a:buNone/>
            </a:pPr>
            <a:r>
              <a:rPr lang="ru-RU" dirty="0" smtClean="0"/>
              <a:t>   запланированные или неожиданные для учащихся опросы и быстро проверять ответы.</a:t>
            </a:r>
          </a:p>
          <a:p>
            <a:r>
              <a:rPr lang="ru-RU" dirty="0" smtClean="0"/>
              <a:t> Специальные пульты, программное обеспечение установленное на компьютерах учащихся или голосование с мобильных телефонов студентов</a:t>
            </a:r>
          </a:p>
          <a:p>
            <a:r>
              <a:rPr lang="ru-RU" dirty="0" smtClean="0"/>
              <a:t>быстрота получения обратной связи.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Smart</a:t>
            </a:r>
            <a:r>
              <a:rPr lang="ru-RU" b="1" dirty="0" smtClean="0"/>
              <a:t> </a:t>
            </a:r>
            <a:r>
              <a:rPr lang="ru-RU" b="1" dirty="0" err="1" smtClean="0"/>
              <a:t>education</a:t>
            </a:r>
            <a:endParaRPr lang="ru-RU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AVGilev\Desktop\Рисунок1-er.png"/>
          <p:cNvPicPr>
            <a:picLocks noChangeAspect="1" noChangeArrowheads="1"/>
          </p:cNvPicPr>
          <p:nvPr/>
        </p:nvPicPr>
        <p:blipFill rotWithShape="1">
          <a:blip r:embed="rId6"/>
          <a:srcRect t="6592" r="58322"/>
          <a:stretch/>
        </p:blipFill>
        <p:spPr bwMode="auto">
          <a:xfrm>
            <a:off x="0" y="228600"/>
            <a:ext cx="3816350" cy="67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2390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3400" y="1752600"/>
            <a:ext cx="8001000" cy="42672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>Спасибо за внимание!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Aharoni" pitchFamily="2" charset="-79"/>
            </a:endParaRPr>
          </a:p>
          <a:p>
            <a:pPr algn="ctr"/>
            <a:r>
              <a:rPr lang="en-US" sz="4000" dirty="0" smtClean="0">
                <a:latin typeface="Arial Black" pitchFamily="34" charset="0"/>
                <a:ea typeface="+mj-ea"/>
                <a:cs typeface="Aharoni" pitchFamily="2" charset="-79"/>
                <a:hlinkClick r:id="rId2"/>
              </a:rPr>
              <a:t>MABushmeleva@mesi.ru</a:t>
            </a:r>
            <a:endParaRPr lang="ru-RU" sz="4000" dirty="0" smtClean="0">
              <a:latin typeface="Arial Black" pitchFamily="34" charset="0"/>
              <a:ea typeface="+mj-ea"/>
              <a:cs typeface="Aharoni" pitchFamily="2" charset="-79"/>
            </a:endParaRPr>
          </a:p>
          <a:p>
            <a:pPr algn="ctr"/>
            <a:r>
              <a:rPr lang="ru-RU" sz="2600" dirty="0" err="1" smtClean="0">
                <a:latin typeface="Arial Black" pitchFamily="34" charset="0"/>
                <a:ea typeface="+mj-ea"/>
                <a:cs typeface="Aharoni" pitchFamily="2" charset="-79"/>
              </a:rPr>
              <a:t>Бушмелева</a:t>
            </a:r>
            <a:r>
              <a:rPr lang="ru-RU" sz="2600" dirty="0" smtClean="0">
                <a:latin typeface="Arial Black" pitchFamily="34" charset="0"/>
                <a:ea typeface="+mj-ea"/>
                <a:cs typeface="Aharoni" pitchFamily="2" charset="-79"/>
              </a:rPr>
              <a:t> Милана </a:t>
            </a:r>
            <a:r>
              <a:rPr lang="ru-RU" sz="2600" dirty="0" err="1" smtClean="0">
                <a:latin typeface="Arial Black" pitchFamily="34" charset="0"/>
                <a:ea typeface="+mj-ea"/>
                <a:cs typeface="Aharoni" pitchFamily="2" charset="-79"/>
              </a:rPr>
              <a:t>Алксеевна</a:t>
            </a:r>
            <a:endParaRPr lang="ru-RU" sz="2600" smtClean="0">
              <a:latin typeface="Arial Black" pitchFamily="34" charset="0"/>
              <a:ea typeface="+mj-ea"/>
              <a:cs typeface="Aharoni" pitchFamily="2" charset="-79"/>
            </a:endParaRPr>
          </a:p>
          <a:p>
            <a:pPr algn="ctr"/>
            <a:r>
              <a:rPr lang="ru-RU" sz="2600" smtClean="0">
                <a:latin typeface="Arial Black" pitchFamily="34" charset="0"/>
                <a:ea typeface="+mj-ea"/>
                <a:cs typeface="Aharoni" pitchFamily="2" charset="-79"/>
              </a:rPr>
              <a:t>Преподаватель </a:t>
            </a:r>
            <a:r>
              <a:rPr lang="ru-RU" sz="2600" dirty="0" smtClean="0">
                <a:latin typeface="Arial Black" pitchFamily="34" charset="0"/>
                <a:ea typeface="+mj-ea"/>
                <a:cs typeface="Aharoni" pitchFamily="2" charset="-79"/>
              </a:rPr>
              <a:t>экономических дисциплин</a:t>
            </a:r>
            <a:endParaRPr lang="ru-RU" sz="2600" dirty="0" smtClean="0">
              <a:latin typeface="Arial Black" pitchFamily="34" charset="0"/>
              <a:ea typeface="+mj-ea"/>
              <a:cs typeface="Aharoni" pitchFamily="2" charset="-79"/>
            </a:endParaRPr>
          </a:p>
          <a:p>
            <a:endParaRPr lang="ru-RU" sz="4000" dirty="0" smtClean="0">
              <a:latin typeface="Arial Black" pitchFamily="34" charset="0"/>
              <a:ea typeface="+mj-ea"/>
              <a:cs typeface="Aharoni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dirty="0" smtClean="0">
              <a:latin typeface="Arial Black" pitchFamily="34" charset="0"/>
              <a:ea typeface="+mj-ea"/>
              <a:cs typeface="Aharoni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>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Aharoni" pitchFamily="2" charset="-79"/>
            </a:endParaRPr>
          </a:p>
        </p:txBody>
      </p:sp>
      <p:pic>
        <p:nvPicPr>
          <p:cNvPr id="5" name="Picture 2" descr="C:\Users\AVGilev\Desktop\Рисунок1-er.png"/>
          <p:cNvPicPr>
            <a:picLocks noChangeAspect="1" noChangeArrowheads="1"/>
          </p:cNvPicPr>
          <p:nvPr/>
        </p:nvPicPr>
        <p:blipFill rotWithShape="1">
          <a:blip r:embed="rId3"/>
          <a:srcRect t="6592" r="58322"/>
          <a:stretch/>
        </p:blipFill>
        <p:spPr bwMode="auto">
          <a:xfrm>
            <a:off x="228600" y="228600"/>
            <a:ext cx="3816350" cy="67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90600" y="1295400"/>
            <a:ext cx="7696200" cy="52784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“ Общество знаний – это общество, в котором институты и организации дают возможность людям и информации развиваться, не ставя никаких преград, и открывают возможности массово производить и массово использовать все виды знаний в масштабах всего общества” </a:t>
            </a:r>
          </a:p>
          <a:p>
            <a:pPr algn="r">
              <a:buNone/>
            </a:pPr>
            <a:endParaRPr lang="ru-RU" sz="2000" dirty="0" smtClean="0"/>
          </a:p>
          <a:p>
            <a:pPr algn="r">
              <a:buNone/>
            </a:pPr>
            <a:r>
              <a:rPr lang="ru-RU" sz="2000" dirty="0" smtClean="0"/>
              <a:t>Организация объединенных наций</a:t>
            </a:r>
            <a:endParaRPr lang="ru-RU" sz="2000" dirty="0"/>
          </a:p>
        </p:txBody>
      </p:sp>
      <p:pic>
        <p:nvPicPr>
          <p:cNvPr id="4" name="Picture 2" descr="C:\Users\AVGilev\Desktop\Рисунок1-er.png"/>
          <p:cNvPicPr>
            <a:picLocks noChangeAspect="1" noChangeArrowheads="1"/>
          </p:cNvPicPr>
          <p:nvPr/>
        </p:nvPicPr>
        <p:blipFill rotWithShape="1">
          <a:blip r:embed="rId2"/>
          <a:srcRect t="6592" r="58322"/>
          <a:stretch/>
        </p:blipFill>
        <p:spPr bwMode="auto">
          <a:xfrm>
            <a:off x="5334000" y="115888"/>
            <a:ext cx="3816350" cy="67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Smart</a:t>
            </a:r>
            <a:r>
              <a:rPr lang="ru-RU" b="1" dirty="0" smtClean="0"/>
              <a:t> </a:t>
            </a:r>
            <a:r>
              <a:rPr lang="ru-RU" b="1" dirty="0" err="1" smtClean="0"/>
              <a:t>education</a:t>
            </a:r>
            <a:r>
              <a:rPr lang="ru-RU" b="1" dirty="0" smtClean="0"/>
              <a:t>, или умное обучение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-это гибкое обучение в интерактивной образовательной среде </a:t>
            </a:r>
          </a:p>
          <a:p>
            <a:pPr>
              <a:buNone/>
            </a:pPr>
            <a:r>
              <a:rPr lang="ru-RU" dirty="0" smtClean="0"/>
              <a:t>   с помощью </a:t>
            </a:r>
            <a:r>
              <a:rPr lang="ru-RU" dirty="0" err="1" smtClean="0"/>
              <a:t>контента</a:t>
            </a:r>
            <a:r>
              <a:rPr lang="ru-RU" dirty="0" smtClean="0"/>
              <a:t> со всего мира, находящегося в свободном  </a:t>
            </a:r>
          </a:p>
          <a:p>
            <a:pPr>
              <a:buNone/>
            </a:pPr>
            <a:r>
              <a:rPr lang="ru-RU" dirty="0" smtClean="0"/>
              <a:t>   доступе.</a:t>
            </a:r>
          </a:p>
          <a:p>
            <a:endParaRPr lang="ru-RU" dirty="0"/>
          </a:p>
        </p:txBody>
      </p:sp>
      <p:pic>
        <p:nvPicPr>
          <p:cNvPr id="4" name="Picture 2" descr="C:\Users\Милана\web20_revolution_1-218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3733800"/>
            <a:ext cx="2076450" cy="2857500"/>
          </a:xfrm>
          <a:prstGeom prst="rect">
            <a:avLst/>
          </a:prstGeom>
          <a:noFill/>
        </p:spPr>
      </p:pic>
      <p:pic>
        <p:nvPicPr>
          <p:cNvPr id="5" name="Picture 2" descr="C:\Users\AVGilev\Desktop\Рисунок1-er.png"/>
          <p:cNvPicPr>
            <a:picLocks noChangeAspect="1" noChangeArrowheads="1"/>
          </p:cNvPicPr>
          <p:nvPr/>
        </p:nvPicPr>
        <p:blipFill rotWithShape="1">
          <a:blip r:embed="rId3"/>
          <a:srcRect t="6592" r="58322"/>
          <a:stretch/>
        </p:blipFill>
        <p:spPr bwMode="auto">
          <a:xfrm>
            <a:off x="0" y="228600"/>
            <a:ext cx="3816350" cy="67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</p:spPr>
        <p:txBody>
          <a:bodyPr/>
          <a:lstStyle/>
          <a:p>
            <a:pPr algn="ctr"/>
            <a:r>
              <a:rPr lang="ru-RU" b="1" dirty="0" smtClean="0"/>
              <a:t>МВА через </a:t>
            </a:r>
            <a:r>
              <a:rPr lang="en-US" b="1" dirty="0" err="1" smtClean="0"/>
              <a:t>Facebook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1054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Пользователи </a:t>
            </a:r>
            <a:r>
              <a:rPr lang="ru-RU" sz="2400" dirty="0" err="1" smtClean="0"/>
              <a:t>Facebook</a:t>
            </a:r>
            <a:r>
              <a:rPr lang="ru-RU" sz="2400" dirty="0" smtClean="0"/>
              <a:t>  - бесплатный доступ к лекциям и материалам программы по </a:t>
            </a:r>
            <a:r>
              <a:rPr lang="ru-RU" sz="2400" dirty="0" err="1" smtClean="0"/>
              <a:t>бизнес-администрированию</a:t>
            </a:r>
            <a:r>
              <a:rPr lang="ru-RU" sz="2400" dirty="0" smtClean="0"/>
              <a:t> (MBA) Лондонской школы бизнеса и финансов</a:t>
            </a:r>
          </a:p>
          <a:p>
            <a:r>
              <a:rPr lang="ru-RU" sz="2400" dirty="0" smtClean="0"/>
              <a:t>Загрузив  приложение «LSBF </a:t>
            </a:r>
            <a:r>
              <a:rPr lang="ru-RU" sz="2400" dirty="0" err="1" smtClean="0"/>
              <a:t>Global</a:t>
            </a:r>
            <a:r>
              <a:rPr lang="ru-RU" sz="2400" dirty="0" smtClean="0"/>
              <a:t> MBA», можно прослушать лекции, поучаствовать в обсуждениях, виртуально «встретиться» с </a:t>
            </a:r>
            <a:r>
              <a:rPr lang="ru-RU" sz="2400" dirty="0" err="1" smtClean="0"/>
              <a:t>топ-менеджерами</a:t>
            </a:r>
            <a:r>
              <a:rPr lang="ru-RU" sz="2400" dirty="0" smtClean="0"/>
              <a:t> ведущих мировых компаний, а также пообщаться между собой. </a:t>
            </a:r>
          </a:p>
          <a:p>
            <a:r>
              <a:rPr lang="ru-RU" sz="2400" dirty="0" smtClean="0"/>
              <a:t>Общий объем </a:t>
            </a:r>
            <a:r>
              <a:rPr lang="ru-RU" sz="2400" dirty="0" err="1" smtClean="0"/>
              <a:t>мультимедийных</a:t>
            </a:r>
            <a:r>
              <a:rPr lang="ru-RU" sz="2400" dirty="0" smtClean="0"/>
              <a:t> материалов, которые будут доступны для ознакомления - 800 часов.</a:t>
            </a:r>
            <a:endParaRPr lang="ru-RU" sz="2400" dirty="0"/>
          </a:p>
        </p:txBody>
      </p:sp>
      <p:pic>
        <p:nvPicPr>
          <p:cNvPr id="4" name="Picture 2" descr="C:\Users\AVGilev\Desktop\Рисунок1-er.png"/>
          <p:cNvPicPr>
            <a:picLocks noChangeAspect="1" noChangeArrowheads="1"/>
          </p:cNvPicPr>
          <p:nvPr/>
        </p:nvPicPr>
        <p:blipFill rotWithShape="1">
          <a:blip r:embed="rId2"/>
          <a:srcRect t="6592" r="58322"/>
          <a:stretch/>
        </p:blipFill>
        <p:spPr bwMode="auto">
          <a:xfrm>
            <a:off x="0" y="304800"/>
            <a:ext cx="3816350" cy="67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Ключ к пониманию </a:t>
            </a:r>
            <a:r>
              <a:rPr lang="ru-RU" b="1" dirty="0" err="1" smtClean="0"/>
              <a:t>smart</a:t>
            </a:r>
            <a:r>
              <a:rPr lang="ru-RU" b="1" dirty="0" smtClean="0"/>
              <a:t> </a:t>
            </a:r>
            <a:r>
              <a:rPr lang="ru-RU" b="1" dirty="0" err="1" smtClean="0"/>
              <a:t>education</a:t>
            </a:r>
            <a:endParaRPr lang="ru-RU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AVGilev\Desktop\Рисунок1-er.png"/>
          <p:cNvPicPr>
            <a:picLocks noChangeAspect="1" noChangeArrowheads="1"/>
          </p:cNvPicPr>
          <p:nvPr/>
        </p:nvPicPr>
        <p:blipFill rotWithShape="1">
          <a:blip r:embed="rId6"/>
          <a:srcRect t="6592" r="58322"/>
          <a:stretch/>
        </p:blipFill>
        <p:spPr bwMode="auto">
          <a:xfrm>
            <a:off x="0" y="304800"/>
            <a:ext cx="3816350" cy="67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905001"/>
            <a:ext cx="8458200" cy="106679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Как  будут достигнуты цели?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8686800" cy="2958062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Smart</a:t>
            </a:r>
            <a:r>
              <a:rPr lang="ru-RU" sz="2800" dirty="0" smtClean="0"/>
              <a:t> </a:t>
            </a:r>
            <a:r>
              <a:rPr lang="ru-RU" sz="2800" dirty="0" err="1" smtClean="0"/>
              <a:t>education</a:t>
            </a:r>
            <a:r>
              <a:rPr lang="ru-RU" sz="2800" dirty="0" smtClean="0"/>
              <a:t> – </a:t>
            </a:r>
          </a:p>
          <a:p>
            <a:pPr>
              <a:buNone/>
            </a:pPr>
            <a:r>
              <a:rPr lang="ru-RU" sz="2800" dirty="0" smtClean="0"/>
              <a:t>это объединение учебных заведений и профессорско-преподавательского состава для осуществления совместной образовательной деятельности в сети Интернет на базе общих стандартов, соглашений и технологий</a:t>
            </a:r>
            <a:endParaRPr lang="ru-RU" sz="2800" dirty="0"/>
          </a:p>
        </p:txBody>
      </p:sp>
      <p:pic>
        <p:nvPicPr>
          <p:cNvPr id="4" name="Picture 2" descr="C:\Users\AVGilev\Desktop\Рисунок1-er.png"/>
          <p:cNvPicPr>
            <a:picLocks noChangeAspect="1" noChangeArrowheads="1"/>
          </p:cNvPicPr>
          <p:nvPr/>
        </p:nvPicPr>
        <p:blipFill rotWithShape="1">
          <a:blip r:embed="rId2"/>
          <a:srcRect t="6592" r="58322"/>
          <a:stretch/>
        </p:blipFill>
        <p:spPr bwMode="auto">
          <a:xfrm>
            <a:off x="0" y="381000"/>
            <a:ext cx="3816350" cy="67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Портрет студента и преподавателя нового типа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Прошлое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Настоящее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2"/>
          </p:nvPr>
        </p:nvGraphicFramePr>
        <p:xfrm>
          <a:off x="381000" y="2708275"/>
          <a:ext cx="4114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solidFill>
            <a:srgbClr val="00B0F0"/>
          </a:solidFill>
        </p:spPr>
        <p:txBody>
          <a:bodyPr>
            <a:normAutofit lnSpcReduction="10000"/>
          </a:bodyPr>
          <a:lstStyle/>
          <a:p>
            <a:pPr lvl="0"/>
            <a:r>
              <a:rPr lang="ru-RU" sz="2400" dirty="0" smtClean="0"/>
              <a:t>учащийся отлично владеет базовыми </a:t>
            </a:r>
            <a:r>
              <a:rPr lang="ru-RU" sz="2400" dirty="0" err="1" smtClean="0"/>
              <a:t>ИТ-технологиями</a:t>
            </a:r>
            <a:r>
              <a:rPr lang="ru-RU" sz="2400" dirty="0" smtClean="0"/>
              <a:t>, поисковыми инструментами Интернета, </a:t>
            </a:r>
          </a:p>
          <a:p>
            <a:pPr lvl="0"/>
            <a:r>
              <a:rPr lang="ru-RU" sz="2400" dirty="0" smtClean="0"/>
              <a:t>способен находить нужную информацию, </a:t>
            </a:r>
          </a:p>
          <a:p>
            <a:pPr lvl="0"/>
            <a:r>
              <a:rPr lang="ru-RU" sz="2400" dirty="0" smtClean="0"/>
              <a:t> нет необходимости в записи лекционного материала</a:t>
            </a:r>
          </a:p>
          <a:p>
            <a:endParaRPr lang="ru-RU" dirty="0"/>
          </a:p>
        </p:txBody>
      </p:sp>
      <p:pic>
        <p:nvPicPr>
          <p:cNvPr id="5" name="Picture 2" descr="C:\Users\AVGilev\Desktop\Рисунок1-er.png"/>
          <p:cNvPicPr>
            <a:picLocks noChangeAspect="1" noChangeArrowheads="1"/>
          </p:cNvPicPr>
          <p:nvPr/>
        </p:nvPicPr>
        <p:blipFill rotWithShape="1">
          <a:blip r:embed="rId6"/>
          <a:srcRect t="6592" r="58322"/>
          <a:stretch/>
        </p:blipFill>
        <p:spPr bwMode="auto">
          <a:xfrm>
            <a:off x="5334000" y="115888"/>
            <a:ext cx="3816350" cy="67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1066800"/>
          </a:xfrm>
        </p:spPr>
        <p:txBody>
          <a:bodyPr/>
          <a:lstStyle/>
          <a:p>
            <a:pPr algn="ctr"/>
            <a:r>
              <a:rPr lang="ru-RU" dirty="0" smtClean="0">
                <a:latin typeface="Arial Black" pitchFamily="34" charset="0"/>
              </a:rPr>
              <a:t>Эволюция </a:t>
            </a:r>
            <a:r>
              <a:rPr lang="en-US" dirty="0" smtClean="0">
                <a:latin typeface="Arial Black" pitchFamily="34" charset="0"/>
              </a:rPr>
              <a:t>web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23554" name="Picture 2" descr="C:\Users\Милана\web1vsweb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971800" y="2133600"/>
            <a:ext cx="3495675" cy="3971925"/>
          </a:xfrm>
          <a:prstGeom prst="rect">
            <a:avLst/>
          </a:prstGeom>
          <a:noFill/>
        </p:spPr>
      </p:pic>
      <p:pic>
        <p:nvPicPr>
          <p:cNvPr id="4" name="Picture 2" descr="C:\Users\AVGilev\Desktop\Рисунок1-er.png"/>
          <p:cNvPicPr>
            <a:picLocks noChangeAspect="1" noChangeArrowheads="1"/>
          </p:cNvPicPr>
          <p:nvPr/>
        </p:nvPicPr>
        <p:blipFill rotWithShape="1">
          <a:blip r:embed="rId3"/>
          <a:srcRect t="6592" r="58322"/>
          <a:stretch/>
        </p:blipFill>
        <p:spPr bwMode="auto">
          <a:xfrm>
            <a:off x="0" y="304800"/>
            <a:ext cx="3816350" cy="67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325</TotalTime>
  <Words>1043</Words>
  <PresentationFormat>Экран (4:3)</PresentationFormat>
  <Paragraphs>170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Городская</vt:lpstr>
      <vt:lpstr>Слайд 1</vt:lpstr>
      <vt:lpstr>Мир на пути к Smart Education :</vt:lpstr>
      <vt:lpstr>Слайд 3</vt:lpstr>
      <vt:lpstr>Smart education, или умное обучение</vt:lpstr>
      <vt:lpstr>МВА через Facebook</vt:lpstr>
      <vt:lpstr>Ключ к пониманию smart education</vt:lpstr>
      <vt:lpstr>Как  будут достигнуты цели?</vt:lpstr>
      <vt:lpstr>Портрет студента и преподавателя нового типа</vt:lpstr>
      <vt:lpstr>Эволюция web</vt:lpstr>
      <vt:lpstr>Слайд 10</vt:lpstr>
      <vt:lpstr> В учебном процессе используются сервисы: </vt:lpstr>
      <vt:lpstr>Вики </vt:lpstr>
      <vt:lpstr>Вики </vt:lpstr>
      <vt:lpstr>Делишес </vt:lpstr>
      <vt:lpstr>Делишес </vt:lpstr>
      <vt:lpstr>Делишес </vt:lpstr>
      <vt:lpstr>Делишес </vt:lpstr>
      <vt:lpstr>YouTube</vt:lpstr>
      <vt:lpstr>Примеры функциональности ресурса</vt:lpstr>
      <vt:lpstr>Подкасты (podcast)</vt:lpstr>
      <vt:lpstr>Недостатки: </vt:lpstr>
      <vt:lpstr>Слайд 22</vt:lpstr>
      <vt:lpstr>Избранные продукты SMART Интерактивные</vt:lpstr>
      <vt:lpstr>Системы SMART Board 685i4 и 685i5</vt:lpstr>
      <vt:lpstr>Интерактивные доски и системы SMART BoardTM</vt:lpstr>
      <vt:lpstr>Интерактивный дисплей SMART Podium</vt:lpstr>
      <vt:lpstr>Системы опросов SMART Response </vt:lpstr>
      <vt:lpstr>Smart education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технологии web 2.0 в образовательном процессе</dc:title>
  <dc:creator>Милана</dc:creator>
  <cp:lastModifiedBy>Милана</cp:lastModifiedBy>
  <cp:revision>38</cp:revision>
  <dcterms:created xsi:type="dcterms:W3CDTF">2011-05-04T16:58:57Z</dcterms:created>
  <dcterms:modified xsi:type="dcterms:W3CDTF">2012-10-09T06:11:02Z</dcterms:modified>
</cp:coreProperties>
</file>