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7" r:id="rId4"/>
    <p:sldId id="269" r:id="rId5"/>
    <p:sldId id="270" r:id="rId6"/>
    <p:sldId id="271" r:id="rId7"/>
    <p:sldId id="257" r:id="rId8"/>
    <p:sldId id="258" r:id="rId9"/>
    <p:sldId id="259" r:id="rId10"/>
    <p:sldId id="260" r:id="rId11"/>
    <p:sldId id="261" r:id="rId12"/>
    <p:sldId id="262" r:id="rId13"/>
    <p:sldId id="263" r:id="rId14"/>
    <p:sldId id="264" r:id="rId15"/>
    <p:sldId id="272"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323" autoAdjust="0"/>
    <p:restoredTop sz="94660"/>
  </p:normalViewPr>
  <p:slideViewPr>
    <p:cSldViewPr>
      <p:cViewPr>
        <p:scale>
          <a:sx n="70" d="100"/>
          <a:sy n="70" d="100"/>
        </p:scale>
        <p:origin x="-143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8AAF6B33-17F9-4C35-9FC8-1DF4970E632D}" type="datetimeFigureOut">
              <a:rPr lang="ru-RU" smtClean="0"/>
              <a:pPr/>
              <a:t>21.11.2013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8F9F4449-F1B3-458F-9346-6EC79F401821}"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AAF6B33-17F9-4C35-9FC8-1DF4970E632D}" type="datetimeFigureOut">
              <a:rPr lang="ru-RU" smtClean="0"/>
              <a:pPr/>
              <a:t>21.11.2013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9F4449-F1B3-458F-9346-6EC79F40182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AAF6B33-17F9-4C35-9FC8-1DF4970E632D}" type="datetimeFigureOut">
              <a:rPr lang="ru-RU" smtClean="0"/>
              <a:pPr/>
              <a:t>21.11.2013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F9F4449-F1B3-458F-9346-6EC79F40182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8AAF6B33-17F9-4C35-9FC8-1DF4970E632D}" type="datetimeFigureOut">
              <a:rPr lang="ru-RU" smtClean="0"/>
              <a:pPr/>
              <a:t>21.11.2013</a:t>
            </a:fld>
            <a:endParaRPr lang="ru-RU"/>
          </a:p>
        </p:txBody>
      </p:sp>
      <p:sp>
        <p:nvSpPr>
          <p:cNvPr id="9" name="Номер слайда 8"/>
          <p:cNvSpPr>
            <a:spLocks noGrp="1"/>
          </p:cNvSpPr>
          <p:nvPr>
            <p:ph type="sldNum" sz="quarter" idx="15"/>
          </p:nvPr>
        </p:nvSpPr>
        <p:spPr/>
        <p:txBody>
          <a:bodyPr rtlCol="0"/>
          <a:lstStyle/>
          <a:p>
            <a:fld id="{8F9F4449-F1B3-458F-9346-6EC79F401821}"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8AAF6B33-17F9-4C35-9FC8-1DF4970E632D}" type="datetimeFigureOut">
              <a:rPr lang="ru-RU" smtClean="0"/>
              <a:pPr/>
              <a:t>21.11.2013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8F9F4449-F1B3-458F-9346-6EC79F401821}"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8AAF6B33-17F9-4C35-9FC8-1DF4970E632D}" type="datetimeFigureOut">
              <a:rPr lang="ru-RU" smtClean="0"/>
              <a:pPr/>
              <a:t>21.11.2013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F9F4449-F1B3-458F-9346-6EC79F401821}"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8AAF6B33-17F9-4C35-9FC8-1DF4970E632D}" type="datetimeFigureOut">
              <a:rPr lang="ru-RU" smtClean="0"/>
              <a:pPr/>
              <a:t>21.11.2013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F9F4449-F1B3-458F-9346-6EC79F401821}"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8AAF6B33-17F9-4C35-9FC8-1DF4970E632D}" type="datetimeFigureOut">
              <a:rPr lang="ru-RU" smtClean="0"/>
              <a:pPr/>
              <a:t>21.11.2013</a:t>
            </a:fld>
            <a:endParaRPr lang="ru-RU"/>
          </a:p>
        </p:txBody>
      </p:sp>
      <p:sp>
        <p:nvSpPr>
          <p:cNvPr id="7" name="Номер слайда 6"/>
          <p:cNvSpPr>
            <a:spLocks noGrp="1"/>
          </p:cNvSpPr>
          <p:nvPr>
            <p:ph type="sldNum" sz="quarter" idx="11"/>
          </p:nvPr>
        </p:nvSpPr>
        <p:spPr/>
        <p:txBody>
          <a:bodyPr rtlCol="0"/>
          <a:lstStyle/>
          <a:p>
            <a:fld id="{8F9F4449-F1B3-458F-9346-6EC79F401821}"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AAF6B33-17F9-4C35-9FC8-1DF4970E632D}" type="datetimeFigureOut">
              <a:rPr lang="ru-RU" smtClean="0"/>
              <a:pPr/>
              <a:t>21.11.2013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F9F4449-F1B3-458F-9346-6EC79F40182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8AAF6B33-17F9-4C35-9FC8-1DF4970E632D}" type="datetimeFigureOut">
              <a:rPr lang="ru-RU" smtClean="0"/>
              <a:pPr/>
              <a:t>21.11.2013</a:t>
            </a:fld>
            <a:endParaRPr lang="ru-RU"/>
          </a:p>
        </p:txBody>
      </p:sp>
      <p:sp>
        <p:nvSpPr>
          <p:cNvPr id="22" name="Номер слайда 21"/>
          <p:cNvSpPr>
            <a:spLocks noGrp="1"/>
          </p:cNvSpPr>
          <p:nvPr>
            <p:ph type="sldNum" sz="quarter" idx="15"/>
          </p:nvPr>
        </p:nvSpPr>
        <p:spPr/>
        <p:txBody>
          <a:bodyPr rtlCol="0"/>
          <a:lstStyle/>
          <a:p>
            <a:fld id="{8F9F4449-F1B3-458F-9346-6EC79F401821}"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8AAF6B33-17F9-4C35-9FC8-1DF4970E632D}" type="datetimeFigureOut">
              <a:rPr lang="ru-RU" smtClean="0"/>
              <a:pPr/>
              <a:t>21.11.2013</a:t>
            </a:fld>
            <a:endParaRPr lang="ru-RU"/>
          </a:p>
        </p:txBody>
      </p:sp>
      <p:sp>
        <p:nvSpPr>
          <p:cNvPr id="18" name="Номер слайда 17"/>
          <p:cNvSpPr>
            <a:spLocks noGrp="1"/>
          </p:cNvSpPr>
          <p:nvPr>
            <p:ph type="sldNum" sz="quarter" idx="11"/>
          </p:nvPr>
        </p:nvSpPr>
        <p:spPr/>
        <p:txBody>
          <a:bodyPr rtlCol="0"/>
          <a:lstStyle/>
          <a:p>
            <a:fld id="{8F9F4449-F1B3-458F-9346-6EC79F401821}"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AAF6B33-17F9-4C35-9FC8-1DF4970E632D}" type="datetimeFigureOut">
              <a:rPr lang="ru-RU" smtClean="0"/>
              <a:pPr/>
              <a:t>21.11.2013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F9F4449-F1B3-458F-9346-6EC79F401821}"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357422" y="285728"/>
            <a:ext cx="6500858" cy="3929090"/>
          </a:xfrm>
        </p:spPr>
        <p:txBody>
          <a:bodyPr>
            <a:normAutofit fontScale="90000"/>
          </a:bodyPr>
          <a:lstStyle/>
          <a:p>
            <a:r>
              <a:rPr lang="ru-RU" sz="3600" dirty="0" smtClean="0">
                <a:latin typeface="Times New Roman" pitchFamily="18" charset="0"/>
                <a:cs typeface="Times New Roman" pitchFamily="18" charset="0"/>
              </a:rPr>
              <a:t>ПОРЯДОК РАССМОТРЕНИЯ РАБОТ НА ГРИФ СОВЕТА ДИРЕКТОРОВ ПРОФЕССИОНАЛЬНЫХ ОБРАЗОВАТЕЛЬНЫХ ОРГАНИЗАЦИЙ ПЕРМСКОГО КРАЯ</a:t>
            </a:r>
            <a:endParaRPr lang="ru-RU" sz="36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428860" y="4500570"/>
            <a:ext cx="6286544" cy="1143008"/>
          </a:xfrm>
        </p:spPr>
        <p:txBody>
          <a:bodyPr>
            <a:normAutofit/>
          </a:bodyPr>
          <a:lstStyle/>
          <a:p>
            <a:pPr algn="l"/>
            <a:r>
              <a:rPr lang="ru-RU" dirty="0" smtClean="0"/>
              <a:t>ИЗМЕНЕНИЯ С 2013 ГОДА</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571472" y="642918"/>
            <a:ext cx="750099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1.4 Гриф КМО может присваиваться учебным изданиям объёмом </a:t>
            </a:r>
            <a:r>
              <a:rPr kumimoji="0" lang="ru-RU"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 менее 1-го печатного листа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(16 страниц формата А4, 32 страницы формата А5).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1.5. Гриф КМО может присваиваться работам, которые имеют положительный опыт использования не менее одного года в рамках образовательного учреждения, в котором работает автор (</a:t>
            </a:r>
            <a:r>
              <a:rPr kumimoji="0" lang="ru-RU"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ы</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или составитель (и).</a:t>
            </a:r>
            <a:endParaRPr kumimoji="0" lang="ru-RU"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500034" y="142852"/>
            <a:ext cx="750099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1.7. Гриф КМО, присваиваемый учебным изданиям, имеет следующую формулировку </a:t>
            </a:r>
            <a:r>
              <a:rPr kumimoji="0" lang="ru-RU"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«Печатается по решению Краевого методического объединения </a:t>
            </a:r>
            <a:r>
              <a:rPr kumimoji="0" lang="ru-RU" sz="2000" i="0"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(далее указывается название (профиль) объединения)».</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1.8.Текст грифа КМО размещается на лицевой стороне титульного листа учебного издания. Редакция грифа не может подвергаться изменениям со стороны издателя или автора (авторов). На обороте титульного листа издатель должен указать выходные данные документа Совета директоров ОУ СПО, которым осуществлёно присвоение грифа.</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1.9. Отклонённая рукопись (издание) может быть повторно представлена на рассмотрение КМО после доработки по замечаниям рецензентов и заключению КМО, но </a:t>
            </a:r>
            <a:r>
              <a:rPr kumimoji="0" lang="ru-RU" sz="2000" b="1"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 ранее чем через 6 месяцев со дня отклонения.</a:t>
            </a:r>
            <a:endParaRPr kumimoji="0" lang="ru-RU" sz="2000" b="1" i="0" u="sng"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786" y="500042"/>
            <a:ext cx="7429552" cy="369332"/>
          </a:xfrm>
          <a:prstGeom prst="rect">
            <a:avLst/>
          </a:prstGeom>
          <a:noFill/>
        </p:spPr>
        <p:txBody>
          <a:bodyPr wrap="square" rtlCol="0">
            <a:spAutoFit/>
          </a:bodyPr>
          <a:lstStyle/>
          <a:p>
            <a:pPr algn="ctr"/>
            <a:r>
              <a:rPr lang="ru-RU" dirty="0" smtClean="0"/>
              <a:t>ПОРЯДОК ПРЕДСТАВЛЕНИЯ МАТЕРИАЛОВ в КМО</a:t>
            </a:r>
            <a:endParaRPr lang="ru-RU" dirty="0"/>
          </a:p>
        </p:txBody>
      </p:sp>
      <p:sp>
        <p:nvSpPr>
          <p:cNvPr id="19457" name="Rectangle 1"/>
          <p:cNvSpPr>
            <a:spLocks noChangeArrowheads="1"/>
          </p:cNvSpPr>
          <p:nvPr/>
        </p:nvSpPr>
        <p:spPr bwMode="auto">
          <a:xfrm>
            <a:off x="428596" y="1285860"/>
            <a:ext cx="7929618"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2.1. Для решения вопроса о присвоении грифа КМО автор (авторы) направляют в КМО на имя руководителя КМО следующие материалы:</a:t>
            </a:r>
            <a:endParaRPr kumimoji="0" lang="ru-RU"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Письмо-заявление</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котором указываются выходные данные издания (название работы, фамилия, имя, отчество автора (авторов), название дисциплины, по которой подготовлено учебное пособие и для какой специальности (специальностей), опыт использования работы в учебном заведении. Письмо подписывается директором (заместителем директора) образовательного учреждения, направляющего работу.</a:t>
            </a:r>
            <a:endParaRPr kumimoji="0" lang="ru-RU"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Авторский вариант работы</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одном экземпляре на бумажном и электронном носителе (для формирования банка данных работ).</a:t>
            </a:r>
            <a:endParaRPr kumimoji="0" lang="ru-RU"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Две внешние развёрнутые рецензии</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r>
              <a:rPr lang="ru-RU" sz="2000" b="1" dirty="0" smtClean="0">
                <a:latin typeface="Times New Roman" pitchFamily="18" charset="0"/>
                <a:cs typeface="Times New Roman" pitchFamily="18" charset="0"/>
              </a:rPr>
              <a:t>Внутренняя рецензия!!!</a:t>
            </a:r>
            <a:endParaRPr kumimoji="0" lang="ru-RU" sz="2000" b="1"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357158" y="500042"/>
            <a:ext cx="7715304"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2.2. Рецензия может быть написана преподавателем высшей квалификационной категории, работающим в системе СПО; преподавателем ВУЗа, принимающего участие в подготовке специалистов по направлению работы КМО; специалистом – представителем работодателя, работающего по направлению КМО.</a:t>
            </a:r>
            <a:endParaRPr kumimoji="0" lang="ru-RU" b="0" i="0" u="none" strike="noStrike" cap="none" normalizeH="0" baseline="0" dirty="0" smtClean="0">
              <a:ln>
                <a:noFill/>
              </a:ln>
              <a:solidFill>
                <a:schemeClr val="tx1"/>
              </a:solidFill>
              <a:effectLst/>
              <a:latin typeface="Arial" pitchFamily="34" charset="0"/>
            </a:endParaRPr>
          </a:p>
          <a:p>
            <a:pPr lvl="1" algn="just" eaLnBrk="0" fontAlgn="base" hangingPunct="0">
              <a:spcBef>
                <a:spcPct val="0"/>
              </a:spcBef>
              <a:spcAft>
                <a:spcPct val="0"/>
              </a:spcAft>
            </a:pPr>
            <a:r>
              <a:rPr kumimoji="0" lang="ru-RU"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рецензиях должно быть отражено:</a:t>
            </a:r>
            <a:endParaRPr kumimoji="0" lang="ru-RU" b="0" i="0" u="sng" strike="noStrike" cap="none" normalizeH="0" baseline="0" dirty="0" smtClean="0">
              <a:ln>
                <a:noFill/>
              </a:ln>
              <a:solidFill>
                <a:schemeClr val="tx1"/>
              </a:solidFill>
              <a:effectLst/>
              <a:latin typeface="Arial" pitchFamily="34" charset="0"/>
            </a:endParaRPr>
          </a:p>
          <a:p>
            <a:pPr lvl="1" algn="just" eaLnBrk="0" fontAlgn="base" hangingPunct="0">
              <a:spcBef>
                <a:spcPct val="0"/>
              </a:spcBef>
              <a:spcAft>
                <a:spcPct val="0"/>
              </a:spcAft>
              <a:buFontTx/>
              <a:buChar char="•"/>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оценка структуры и содержания работы;</a:t>
            </a:r>
            <a:endParaRPr kumimoji="0" lang="ru-RU" b="0" i="0" u="none" strike="noStrike" cap="none" normalizeH="0" baseline="0" dirty="0" smtClean="0">
              <a:ln>
                <a:noFill/>
              </a:ln>
              <a:solidFill>
                <a:schemeClr val="tx1"/>
              </a:solidFill>
              <a:effectLst/>
              <a:latin typeface="Arial" pitchFamily="34" charset="0"/>
            </a:endParaRPr>
          </a:p>
          <a:p>
            <a:pPr lvl="1" algn="just" eaLnBrk="0" fontAlgn="base" hangingPunct="0">
              <a:spcBef>
                <a:spcPct val="0"/>
              </a:spcBef>
              <a:spcAft>
                <a:spcPct val="0"/>
              </a:spcAft>
              <a:buFontTx/>
              <a:buChar char="•"/>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соответствие содержания работы учебной программе дисциплины (указать наименование дисциплины, направления подготовки и специальности);</a:t>
            </a:r>
            <a:endParaRPr kumimoji="0" lang="ru-RU" b="0" i="0" u="none" strike="noStrike" cap="none" normalizeH="0" baseline="0" dirty="0" smtClean="0">
              <a:ln>
                <a:noFill/>
              </a:ln>
              <a:solidFill>
                <a:schemeClr val="tx1"/>
              </a:solidFill>
              <a:effectLst/>
              <a:latin typeface="Arial" pitchFamily="34" charset="0"/>
            </a:endParaRPr>
          </a:p>
          <a:p>
            <a:pPr lvl="1" algn="just" eaLnBrk="0" fontAlgn="base" hangingPunct="0">
              <a:spcBef>
                <a:spcPct val="0"/>
              </a:spcBef>
              <a:spcAft>
                <a:spcPct val="0"/>
              </a:spcAft>
              <a:buFontTx/>
              <a:buChar char="•"/>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отличие работы от аналогичной действующей литературы, степень её преемственности;</a:t>
            </a:r>
            <a:endParaRPr kumimoji="0" lang="ru-RU" b="0" i="0" u="none" strike="noStrike" cap="none" normalizeH="0" baseline="0" dirty="0" smtClean="0">
              <a:ln>
                <a:noFill/>
              </a:ln>
              <a:solidFill>
                <a:schemeClr val="tx1"/>
              </a:solidFill>
              <a:effectLst/>
              <a:latin typeface="Arial" pitchFamily="34" charset="0"/>
            </a:endParaRPr>
          </a:p>
          <a:p>
            <a:pPr lvl="1" algn="just" eaLnBrk="0" fontAlgn="base" hangingPunct="0">
              <a:spcBef>
                <a:spcPct val="0"/>
              </a:spcBef>
              <a:spcAft>
                <a:spcPct val="0"/>
              </a:spcAft>
              <a:buFontTx/>
              <a:buChar char="•"/>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соответствие современному научному уровню;</a:t>
            </a:r>
            <a:endParaRPr kumimoji="0" lang="ru-RU" b="0" i="0" u="none" strike="noStrike" cap="none" normalizeH="0" baseline="0" dirty="0" smtClean="0">
              <a:ln>
                <a:noFill/>
              </a:ln>
              <a:solidFill>
                <a:schemeClr val="tx1"/>
              </a:solidFill>
              <a:effectLst/>
              <a:latin typeface="Arial" pitchFamily="34" charset="0"/>
            </a:endParaRPr>
          </a:p>
          <a:p>
            <a:pPr lvl="1" algn="just" eaLnBrk="0" fontAlgn="base" hangingPunct="0">
              <a:spcBef>
                <a:spcPct val="0"/>
              </a:spcBef>
              <a:spcAft>
                <a:spcPct val="0"/>
              </a:spcAft>
              <a:buFontTx/>
              <a:buChar char="•"/>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степень освещения практических вопросов, их актуальность;</a:t>
            </a:r>
            <a:endParaRPr kumimoji="0" lang="ru-RU" b="0" i="0" u="none" strike="noStrike" cap="none" normalizeH="0" baseline="0" dirty="0" smtClean="0">
              <a:ln>
                <a:noFill/>
              </a:ln>
              <a:solidFill>
                <a:schemeClr val="tx1"/>
              </a:solidFill>
              <a:effectLst/>
              <a:latin typeface="Arial" pitchFamily="34" charset="0"/>
            </a:endParaRPr>
          </a:p>
          <a:p>
            <a:pPr lvl="1" algn="just" eaLnBrk="0" fontAlgn="base" hangingPunct="0">
              <a:spcBef>
                <a:spcPct val="0"/>
              </a:spcBef>
              <a:spcAft>
                <a:spcPct val="0"/>
              </a:spcAft>
              <a:buFontTx/>
              <a:buChar char="•"/>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методический уровень материала, адаптивность его к образовательным технологиям;</a:t>
            </a:r>
            <a:endParaRPr kumimoji="0" lang="ru-RU" b="0" i="0" u="none" strike="noStrike" cap="none" normalizeH="0" baseline="0" dirty="0" smtClean="0">
              <a:ln>
                <a:noFill/>
              </a:ln>
              <a:solidFill>
                <a:schemeClr val="tx1"/>
              </a:solidFill>
              <a:effectLst/>
              <a:latin typeface="Arial" pitchFamily="34" charset="0"/>
            </a:endParaRPr>
          </a:p>
          <a:p>
            <a:pPr lvl="1" algn="just" eaLnBrk="0" fontAlgn="base" hangingPunct="0">
              <a:spcBef>
                <a:spcPct val="0"/>
              </a:spcBef>
              <a:spcAft>
                <a:spcPct val="0"/>
              </a:spcAft>
              <a:buFontTx/>
              <a:buChar char="•"/>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степень соблюдения психолого-педагогических требований к трактовке излагаемого материала и к его применению.</a:t>
            </a:r>
            <a:endParaRPr kumimoji="0" lang="ru-RU" b="0" i="0" u="none" strike="noStrike" cap="none" normalizeH="0" baseline="0" dirty="0" smtClean="0">
              <a:ln>
                <a:noFill/>
              </a:ln>
              <a:solidFill>
                <a:schemeClr val="tx1"/>
              </a:solidFill>
              <a:effectLst/>
              <a:latin typeface="Arial" pitchFamily="34" charset="0"/>
            </a:endParaRPr>
          </a:p>
          <a:p>
            <a:pPr lvl="1" algn="just" eaLnBrk="0" fontAlgn="base" hangingPunct="0">
              <a:spcBef>
                <a:spcPct val="0"/>
              </a:spcBef>
              <a:spcAft>
                <a:spcPct val="0"/>
              </a:spcAf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Рецензии должны быть заверены печатью, в подписи рецензента указывается место работы (полное название), должность, учёная степень или звание.</a:t>
            </a:r>
            <a:endParaRPr kumimoji="0" lang="ru-RU"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285720" y="571480"/>
            <a:ext cx="7786742"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Порядок проведения экспертизы, оформления грифа и выдачи документов</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3.1. Работы, поступившие в КМО с полным перечнем необходимых документов, рассматриваются на заседании КМО всеми членами объединения. Открытым голосованием принимается решение (положительное или отрицательное) о присвоении грифа КМО.</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3.2. Принятое решение оформляется протоколом заседания КМО и выпиской из протокола, которая направляется председателю Совета директоров вместе с копиями рецензий на работы.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3.3. Председатель Совета директоров ОУ СПО издает приказ о присвоении грифа КМО.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3.4. Приказ о присвоении грифа высылается в адрес заявителя и руководителя КМО.</a:t>
            </a:r>
            <a:endParaRPr kumimoji="0" lang="ru-RU" sz="2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04" y="428604"/>
            <a:ext cx="6286544" cy="369332"/>
          </a:xfrm>
          <a:prstGeom prst="rect">
            <a:avLst/>
          </a:prstGeom>
          <a:noFill/>
        </p:spPr>
        <p:txBody>
          <a:bodyPr wrap="square" rtlCol="0">
            <a:spAutoFit/>
          </a:bodyPr>
          <a:lstStyle/>
          <a:p>
            <a:pPr algn="ctr"/>
            <a:r>
              <a:rPr lang="en-US" b="1" dirty="0" smtClean="0"/>
              <a:t>Ppk1.perm.ru</a:t>
            </a:r>
            <a:endParaRPr lang="ru-RU" b="1" dirty="0"/>
          </a:p>
        </p:txBody>
      </p:sp>
      <p:pic>
        <p:nvPicPr>
          <p:cNvPr id="1026" name="Picture 2"/>
          <p:cNvPicPr>
            <a:picLocks noChangeAspect="1" noChangeArrowheads="1"/>
          </p:cNvPicPr>
          <p:nvPr/>
        </p:nvPicPr>
        <p:blipFill>
          <a:blip r:embed="rId2"/>
          <a:srcRect l="11437" t="12669" r="12023"/>
          <a:stretch>
            <a:fillRect/>
          </a:stretch>
        </p:blipFill>
        <p:spPr bwMode="auto">
          <a:xfrm>
            <a:off x="785786" y="928670"/>
            <a:ext cx="7413104" cy="5286412"/>
          </a:xfrm>
          <a:prstGeom prst="rect">
            <a:avLst/>
          </a:prstGeom>
          <a:noFill/>
          <a:ln w="28575">
            <a:solidFill>
              <a:schemeClr val="tx1"/>
            </a:solidFill>
            <a:miter lim="800000"/>
            <a:headEnd/>
            <a:tailEnd/>
          </a:ln>
          <a:effectLst/>
        </p:spPr>
      </p:pic>
      <p:sp>
        <p:nvSpPr>
          <p:cNvPr id="4" name="Овал 3"/>
          <p:cNvSpPr/>
          <p:nvPr/>
        </p:nvSpPr>
        <p:spPr>
          <a:xfrm>
            <a:off x="1928794" y="1785926"/>
            <a:ext cx="2286016" cy="1143008"/>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04" y="214290"/>
            <a:ext cx="5929354" cy="369332"/>
          </a:xfrm>
          <a:prstGeom prst="rect">
            <a:avLst/>
          </a:prstGeom>
          <a:noFill/>
        </p:spPr>
        <p:txBody>
          <a:bodyPr wrap="square" rtlCol="0">
            <a:spAutoFit/>
          </a:bodyPr>
          <a:lstStyle/>
          <a:p>
            <a:pPr algn="ctr"/>
            <a:r>
              <a:rPr lang="ru-RU" b="1" dirty="0" smtClean="0"/>
              <a:t>ВИДЫ УЧЕБНЫХ ИЗДАНИЙ</a:t>
            </a:r>
            <a:endParaRPr lang="ru-RU" b="1" dirty="0"/>
          </a:p>
        </p:txBody>
      </p:sp>
      <p:sp>
        <p:nvSpPr>
          <p:cNvPr id="3" name="Блок-схема: знак завершения 2"/>
          <p:cNvSpPr/>
          <p:nvPr/>
        </p:nvSpPr>
        <p:spPr>
          <a:xfrm>
            <a:off x="1928794" y="857232"/>
            <a:ext cx="5000660" cy="92869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smtClean="0"/>
              <a:t>Учебно-теоретическое издание</a:t>
            </a:r>
            <a:endParaRPr lang="ru-RU" sz="2800" b="1" dirty="0"/>
          </a:p>
        </p:txBody>
      </p:sp>
      <p:sp>
        <p:nvSpPr>
          <p:cNvPr id="5" name="Блок-схема: знак завершения 4"/>
          <p:cNvSpPr/>
          <p:nvPr/>
        </p:nvSpPr>
        <p:spPr>
          <a:xfrm>
            <a:off x="214282" y="2428868"/>
            <a:ext cx="3500462" cy="100013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smtClean="0"/>
              <a:t>УЧЕБНИК</a:t>
            </a:r>
            <a:endParaRPr lang="ru-RU" sz="2800" b="1" dirty="0"/>
          </a:p>
        </p:txBody>
      </p:sp>
      <p:sp>
        <p:nvSpPr>
          <p:cNvPr id="6" name="Блок-схема: знак завершения 5"/>
          <p:cNvSpPr/>
          <p:nvPr/>
        </p:nvSpPr>
        <p:spPr>
          <a:xfrm>
            <a:off x="4572000" y="2357430"/>
            <a:ext cx="3500462" cy="100013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smtClean="0"/>
              <a:t>УЧЕБНОЕ ПОСОБИЕ</a:t>
            </a:r>
            <a:endParaRPr lang="ru-RU" sz="2800" b="1" dirty="0"/>
          </a:p>
        </p:txBody>
      </p:sp>
      <p:sp>
        <p:nvSpPr>
          <p:cNvPr id="8" name="Блок-схема: альтернативный процесс 7"/>
          <p:cNvSpPr/>
          <p:nvPr/>
        </p:nvSpPr>
        <p:spPr>
          <a:xfrm>
            <a:off x="500034" y="4143380"/>
            <a:ext cx="2714644" cy="128588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t>Учебное пособие по части курса</a:t>
            </a:r>
            <a:endParaRPr lang="ru-RU" b="1" dirty="0"/>
          </a:p>
        </p:txBody>
      </p:sp>
      <p:sp>
        <p:nvSpPr>
          <p:cNvPr id="9" name="Блок-схема: альтернативный процесс 8"/>
          <p:cNvSpPr/>
          <p:nvPr/>
        </p:nvSpPr>
        <p:spPr>
          <a:xfrm>
            <a:off x="3357554" y="4143380"/>
            <a:ext cx="2714644" cy="128588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t>Курс лекций</a:t>
            </a:r>
            <a:endParaRPr lang="ru-RU" b="1" dirty="0"/>
          </a:p>
        </p:txBody>
      </p:sp>
      <p:sp>
        <p:nvSpPr>
          <p:cNvPr id="10" name="Блок-схема: альтернативный процесс 9"/>
          <p:cNvSpPr/>
          <p:nvPr/>
        </p:nvSpPr>
        <p:spPr>
          <a:xfrm>
            <a:off x="6215074" y="4143380"/>
            <a:ext cx="2714644" cy="128588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t>Конспект лекций</a:t>
            </a:r>
            <a:endParaRPr lang="ru-RU" b="1" dirty="0"/>
          </a:p>
        </p:txBody>
      </p:sp>
      <p:cxnSp>
        <p:nvCxnSpPr>
          <p:cNvPr id="12" name="Прямая со стрелкой 11"/>
          <p:cNvCxnSpPr>
            <a:endCxn id="8" idx="0"/>
          </p:cNvCxnSpPr>
          <p:nvPr/>
        </p:nvCxnSpPr>
        <p:spPr>
          <a:xfrm rot="10800000" flipV="1">
            <a:off x="1857356" y="3357562"/>
            <a:ext cx="3857652" cy="785818"/>
          </a:xfrm>
          <a:prstGeom prst="straightConnector1">
            <a:avLst/>
          </a:prstGeom>
          <a:ln w="57150" cmpd="thickThi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rot="16200000" flipH="1">
            <a:off x="7358082" y="3357562"/>
            <a:ext cx="785818" cy="785818"/>
          </a:xfrm>
          <a:prstGeom prst="straightConnector1">
            <a:avLst/>
          </a:prstGeom>
          <a:ln w="57150" cmpd="thickThi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rot="10800000" flipV="1">
            <a:off x="4572000" y="3357562"/>
            <a:ext cx="2214578" cy="785818"/>
          </a:xfrm>
          <a:prstGeom prst="straightConnector1">
            <a:avLst/>
          </a:prstGeom>
          <a:ln w="57150" cmpd="thickThi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rot="16200000" flipH="1">
            <a:off x="4964909" y="1821645"/>
            <a:ext cx="571504" cy="500066"/>
          </a:xfrm>
          <a:prstGeom prst="straightConnector1">
            <a:avLst/>
          </a:prstGeom>
          <a:ln w="57150" cmpd="thickThi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endCxn id="5" idx="0"/>
          </p:cNvCxnSpPr>
          <p:nvPr/>
        </p:nvCxnSpPr>
        <p:spPr>
          <a:xfrm rot="10800000" flipV="1">
            <a:off x="1964514" y="1785926"/>
            <a:ext cx="1893139" cy="642942"/>
          </a:xfrm>
          <a:prstGeom prst="straightConnector1">
            <a:avLst/>
          </a:prstGeom>
          <a:ln w="57150" cmpd="thickThi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04" y="214290"/>
            <a:ext cx="5929354" cy="369332"/>
          </a:xfrm>
          <a:prstGeom prst="rect">
            <a:avLst/>
          </a:prstGeom>
          <a:noFill/>
        </p:spPr>
        <p:txBody>
          <a:bodyPr wrap="square" rtlCol="0">
            <a:spAutoFit/>
          </a:bodyPr>
          <a:lstStyle/>
          <a:p>
            <a:pPr algn="ctr"/>
            <a:r>
              <a:rPr lang="ru-RU" b="1" dirty="0" smtClean="0"/>
              <a:t>ВИДЫ УЧЕБНЫХ ИЗДАНИЙ</a:t>
            </a:r>
            <a:endParaRPr lang="ru-RU" b="1" dirty="0"/>
          </a:p>
        </p:txBody>
      </p:sp>
      <p:sp>
        <p:nvSpPr>
          <p:cNvPr id="3" name="Блок-схема: знак завершения 2"/>
          <p:cNvSpPr/>
          <p:nvPr/>
        </p:nvSpPr>
        <p:spPr>
          <a:xfrm>
            <a:off x="1928794" y="857232"/>
            <a:ext cx="5000660" cy="928694"/>
          </a:xfrm>
          <a:prstGeom prst="flowChartTerminator">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2800" b="1" dirty="0" smtClean="0"/>
              <a:t>Учебно-практическое издание</a:t>
            </a:r>
            <a:endParaRPr lang="ru-RU" sz="2800" b="1" dirty="0"/>
          </a:p>
        </p:txBody>
      </p:sp>
      <p:sp>
        <p:nvSpPr>
          <p:cNvPr id="6" name="Блок-схема: знак завершения 5"/>
          <p:cNvSpPr/>
          <p:nvPr/>
        </p:nvSpPr>
        <p:spPr>
          <a:xfrm>
            <a:off x="2714612" y="2143116"/>
            <a:ext cx="3500462" cy="1000132"/>
          </a:xfrm>
          <a:prstGeom prst="flowChartTerminator">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sz="2800" b="1" dirty="0" smtClean="0"/>
              <a:t>ПРАКТИКУМ</a:t>
            </a:r>
            <a:endParaRPr lang="ru-RU" sz="2800" b="1" dirty="0"/>
          </a:p>
        </p:txBody>
      </p:sp>
      <p:sp>
        <p:nvSpPr>
          <p:cNvPr id="8" name="Блок-схема: альтернативный процесс 7"/>
          <p:cNvSpPr/>
          <p:nvPr/>
        </p:nvSpPr>
        <p:spPr>
          <a:xfrm>
            <a:off x="142844" y="3643314"/>
            <a:ext cx="2714644" cy="1285884"/>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b="1" dirty="0" smtClean="0"/>
              <a:t>Сборник упражнений</a:t>
            </a:r>
            <a:endParaRPr lang="ru-RU" b="1" dirty="0"/>
          </a:p>
        </p:txBody>
      </p:sp>
      <p:sp>
        <p:nvSpPr>
          <p:cNvPr id="9" name="Блок-схема: альтернативный процесс 8"/>
          <p:cNvSpPr/>
          <p:nvPr/>
        </p:nvSpPr>
        <p:spPr>
          <a:xfrm>
            <a:off x="285720" y="5143512"/>
            <a:ext cx="2714644" cy="1285884"/>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b="1" dirty="0" smtClean="0"/>
              <a:t>Сборник задач</a:t>
            </a:r>
            <a:endParaRPr lang="ru-RU" b="1" dirty="0"/>
          </a:p>
        </p:txBody>
      </p:sp>
      <p:sp>
        <p:nvSpPr>
          <p:cNvPr id="10" name="Блок-схема: альтернативный процесс 9"/>
          <p:cNvSpPr/>
          <p:nvPr/>
        </p:nvSpPr>
        <p:spPr>
          <a:xfrm>
            <a:off x="6000760" y="3786190"/>
            <a:ext cx="2714644" cy="1285884"/>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b="1" dirty="0" smtClean="0"/>
              <a:t>Сборник лабораторных и практических работ</a:t>
            </a:r>
            <a:endParaRPr lang="ru-RU" b="1" dirty="0"/>
          </a:p>
        </p:txBody>
      </p:sp>
      <p:cxnSp>
        <p:nvCxnSpPr>
          <p:cNvPr id="12" name="Прямая со стрелкой 11"/>
          <p:cNvCxnSpPr>
            <a:endCxn id="8" idx="0"/>
          </p:cNvCxnSpPr>
          <p:nvPr/>
        </p:nvCxnSpPr>
        <p:spPr>
          <a:xfrm rot="10800000" flipV="1">
            <a:off x="1500166" y="3143248"/>
            <a:ext cx="1928826" cy="500066"/>
          </a:xfrm>
          <a:prstGeom prst="straightConnector1">
            <a:avLst/>
          </a:prstGeom>
          <a:ln w="57150" cmpd="thickThi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a:off x="5214942" y="3143248"/>
            <a:ext cx="1785950" cy="571504"/>
          </a:xfrm>
          <a:prstGeom prst="straightConnector1">
            <a:avLst/>
          </a:prstGeom>
          <a:ln w="57150" cmpd="thickThin">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rot="5400000">
            <a:off x="2500298" y="3357562"/>
            <a:ext cx="2000264" cy="1571636"/>
          </a:xfrm>
          <a:prstGeom prst="straightConnector1">
            <a:avLst/>
          </a:prstGeom>
          <a:ln w="57150" cmpd="thickThi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rot="5400000">
            <a:off x="4144166" y="1999446"/>
            <a:ext cx="428628" cy="1588"/>
          </a:xfrm>
          <a:prstGeom prst="straightConnector1">
            <a:avLst/>
          </a:prstGeom>
          <a:ln w="57150" cmpd="thickThin">
            <a:tailEnd type="arrow"/>
          </a:ln>
        </p:spPr>
        <p:style>
          <a:lnRef idx="1">
            <a:schemeClr val="accent1"/>
          </a:lnRef>
          <a:fillRef idx="0">
            <a:schemeClr val="accent1"/>
          </a:fillRef>
          <a:effectRef idx="0">
            <a:schemeClr val="accent1"/>
          </a:effectRef>
          <a:fontRef idx="minor">
            <a:schemeClr val="tx1"/>
          </a:fontRef>
        </p:style>
      </p:cxnSp>
      <p:sp>
        <p:nvSpPr>
          <p:cNvPr id="21" name="Блок-схема: альтернативный процесс 20"/>
          <p:cNvSpPr/>
          <p:nvPr/>
        </p:nvSpPr>
        <p:spPr>
          <a:xfrm>
            <a:off x="3214678" y="5143512"/>
            <a:ext cx="2714644" cy="1285884"/>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b="1" dirty="0" smtClean="0"/>
              <a:t>Сборник иностранных текстов</a:t>
            </a:r>
            <a:endParaRPr lang="ru-RU" b="1" dirty="0"/>
          </a:p>
        </p:txBody>
      </p:sp>
      <p:cxnSp>
        <p:nvCxnSpPr>
          <p:cNvPr id="22" name="Прямая со стрелкой 21"/>
          <p:cNvCxnSpPr/>
          <p:nvPr/>
        </p:nvCxnSpPr>
        <p:spPr>
          <a:xfrm rot="5400000">
            <a:off x="3464711" y="4036223"/>
            <a:ext cx="2000264" cy="214314"/>
          </a:xfrm>
          <a:prstGeom prst="straightConnector1">
            <a:avLst/>
          </a:prstGeom>
          <a:ln w="57150" cmpd="thickThin">
            <a:tailEnd type="arrow"/>
          </a:ln>
        </p:spPr>
        <p:style>
          <a:lnRef idx="1">
            <a:schemeClr val="accent1"/>
          </a:lnRef>
          <a:fillRef idx="0">
            <a:schemeClr val="accent1"/>
          </a:fillRef>
          <a:effectRef idx="0">
            <a:schemeClr val="accent1"/>
          </a:effectRef>
          <a:fontRef idx="minor">
            <a:schemeClr val="tx1"/>
          </a:fontRef>
        </p:style>
      </p:cxnSp>
      <p:sp>
        <p:nvSpPr>
          <p:cNvPr id="25" name="Блок-схема: альтернативный процесс 24"/>
          <p:cNvSpPr/>
          <p:nvPr/>
        </p:nvSpPr>
        <p:spPr>
          <a:xfrm>
            <a:off x="6143636" y="5214950"/>
            <a:ext cx="2714644" cy="1285884"/>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ru-RU" b="1" dirty="0" smtClean="0"/>
              <a:t>Сборник контрольных работ</a:t>
            </a:r>
            <a:endParaRPr lang="ru-RU" b="1" dirty="0"/>
          </a:p>
        </p:txBody>
      </p:sp>
      <p:cxnSp>
        <p:nvCxnSpPr>
          <p:cNvPr id="27" name="Прямая со стрелкой 26"/>
          <p:cNvCxnSpPr/>
          <p:nvPr/>
        </p:nvCxnSpPr>
        <p:spPr>
          <a:xfrm rot="16200000" flipH="1">
            <a:off x="4464843" y="3536157"/>
            <a:ext cx="2143140" cy="1357322"/>
          </a:xfrm>
          <a:prstGeom prst="straightConnector1">
            <a:avLst/>
          </a:prstGeom>
          <a:ln w="57150" cmpd="thickThi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04" y="214290"/>
            <a:ext cx="5929354" cy="369332"/>
          </a:xfrm>
          <a:prstGeom prst="rect">
            <a:avLst/>
          </a:prstGeom>
          <a:noFill/>
        </p:spPr>
        <p:txBody>
          <a:bodyPr wrap="square" rtlCol="0">
            <a:spAutoFit/>
          </a:bodyPr>
          <a:lstStyle/>
          <a:p>
            <a:pPr algn="ctr"/>
            <a:r>
              <a:rPr lang="ru-RU" b="1" dirty="0" smtClean="0"/>
              <a:t>ВИДЫ УЧЕБНЫХ ИЗДАНИЙ</a:t>
            </a:r>
            <a:endParaRPr lang="ru-RU" b="1" dirty="0"/>
          </a:p>
        </p:txBody>
      </p:sp>
      <p:sp>
        <p:nvSpPr>
          <p:cNvPr id="3" name="Блок-схема: знак завершения 2"/>
          <p:cNvSpPr/>
          <p:nvPr/>
        </p:nvSpPr>
        <p:spPr>
          <a:xfrm>
            <a:off x="1928794" y="857232"/>
            <a:ext cx="5000660" cy="928694"/>
          </a:xfrm>
          <a:prstGeom prst="flowChartTerminator">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2800" b="1" dirty="0" smtClean="0"/>
              <a:t>Учебно-методическое издание</a:t>
            </a:r>
            <a:endParaRPr lang="ru-RU" sz="2800" b="1" dirty="0"/>
          </a:p>
        </p:txBody>
      </p:sp>
      <p:sp>
        <p:nvSpPr>
          <p:cNvPr id="5" name="Блок-схема: знак завершения 4"/>
          <p:cNvSpPr/>
          <p:nvPr/>
        </p:nvSpPr>
        <p:spPr>
          <a:xfrm>
            <a:off x="214282" y="2357430"/>
            <a:ext cx="3643338" cy="1714512"/>
          </a:xfrm>
          <a:prstGeom prst="flowChartTerminator">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2800" b="1" dirty="0" smtClean="0"/>
              <a:t>Методические рекомендации по изучению курса</a:t>
            </a:r>
            <a:endParaRPr lang="ru-RU" sz="2800" b="1" dirty="0"/>
          </a:p>
        </p:txBody>
      </p:sp>
      <p:sp>
        <p:nvSpPr>
          <p:cNvPr id="6" name="Блок-схема: знак завершения 5"/>
          <p:cNvSpPr/>
          <p:nvPr/>
        </p:nvSpPr>
        <p:spPr>
          <a:xfrm>
            <a:off x="4500562" y="2357430"/>
            <a:ext cx="3929090" cy="1643074"/>
          </a:xfrm>
          <a:prstGeom prst="flowChartTerminator">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ru-RU" sz="2000" b="1" dirty="0" smtClean="0"/>
              <a:t>Методические</a:t>
            </a:r>
            <a:r>
              <a:rPr lang="ru-RU" sz="2800" b="1" dirty="0" smtClean="0"/>
              <a:t> </a:t>
            </a:r>
            <a:r>
              <a:rPr lang="ru-RU" sz="2000" b="1" dirty="0" smtClean="0"/>
              <a:t>рекомендации по выполнению контрольных, курсовых и </a:t>
            </a:r>
            <a:r>
              <a:rPr lang="ru-RU" sz="2000" b="1" dirty="0" err="1" smtClean="0"/>
              <a:t>диплмных</a:t>
            </a:r>
            <a:r>
              <a:rPr lang="ru-RU" sz="2000" b="1" dirty="0" smtClean="0"/>
              <a:t> работ</a:t>
            </a:r>
            <a:endParaRPr lang="ru-RU" sz="2000" b="1" dirty="0"/>
          </a:p>
        </p:txBody>
      </p:sp>
      <p:cxnSp>
        <p:nvCxnSpPr>
          <p:cNvPr id="17" name="Прямая со стрелкой 16"/>
          <p:cNvCxnSpPr/>
          <p:nvPr/>
        </p:nvCxnSpPr>
        <p:spPr>
          <a:xfrm rot="16200000" flipH="1">
            <a:off x="4964909" y="1821645"/>
            <a:ext cx="571504" cy="500066"/>
          </a:xfrm>
          <a:prstGeom prst="straightConnector1">
            <a:avLst/>
          </a:prstGeom>
          <a:ln w="57150" cmpd="thickThi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endCxn id="5" idx="0"/>
          </p:cNvCxnSpPr>
          <p:nvPr/>
        </p:nvCxnSpPr>
        <p:spPr>
          <a:xfrm rot="10800000" flipV="1">
            <a:off x="2035952" y="1785926"/>
            <a:ext cx="1821709" cy="571504"/>
          </a:xfrm>
          <a:prstGeom prst="straightConnector1">
            <a:avLst/>
          </a:prstGeom>
          <a:ln w="57150" cmpd="thickThi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04" y="214290"/>
            <a:ext cx="5929354" cy="369332"/>
          </a:xfrm>
          <a:prstGeom prst="rect">
            <a:avLst/>
          </a:prstGeom>
          <a:noFill/>
        </p:spPr>
        <p:txBody>
          <a:bodyPr wrap="square" rtlCol="0">
            <a:spAutoFit/>
          </a:bodyPr>
          <a:lstStyle/>
          <a:p>
            <a:pPr algn="ctr"/>
            <a:r>
              <a:rPr lang="ru-RU" b="1" dirty="0" smtClean="0"/>
              <a:t>ВИДЫ УЧЕБНЫХ ИЗДАНИЙ</a:t>
            </a:r>
            <a:endParaRPr lang="ru-RU" b="1" dirty="0"/>
          </a:p>
        </p:txBody>
      </p:sp>
      <p:sp>
        <p:nvSpPr>
          <p:cNvPr id="3" name="Блок-схема: знак завершения 2"/>
          <p:cNvSpPr/>
          <p:nvPr/>
        </p:nvSpPr>
        <p:spPr>
          <a:xfrm>
            <a:off x="1928794" y="857232"/>
            <a:ext cx="5000660" cy="928694"/>
          </a:xfrm>
          <a:prstGeom prst="flowChartTerminator">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ru-RU" sz="2800" b="1" dirty="0" smtClean="0"/>
              <a:t>Учебно-справочное  издание</a:t>
            </a:r>
            <a:endParaRPr lang="ru-RU" sz="2800" b="1" dirty="0"/>
          </a:p>
        </p:txBody>
      </p:sp>
      <p:sp>
        <p:nvSpPr>
          <p:cNvPr id="5" name="Блок-схема: знак завершения 4"/>
          <p:cNvSpPr/>
          <p:nvPr/>
        </p:nvSpPr>
        <p:spPr>
          <a:xfrm>
            <a:off x="214282" y="2428868"/>
            <a:ext cx="3500462" cy="1000132"/>
          </a:xfrm>
          <a:prstGeom prst="flowChartTerminator">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ru-RU" sz="2000" b="1" dirty="0" smtClean="0"/>
              <a:t>Учебный толковый словарь</a:t>
            </a:r>
            <a:endParaRPr lang="ru-RU" sz="2000" b="1" dirty="0"/>
          </a:p>
        </p:txBody>
      </p:sp>
      <p:sp>
        <p:nvSpPr>
          <p:cNvPr id="6" name="Блок-схема: знак завершения 5"/>
          <p:cNvSpPr/>
          <p:nvPr/>
        </p:nvSpPr>
        <p:spPr>
          <a:xfrm>
            <a:off x="2786050" y="3786190"/>
            <a:ext cx="3500462" cy="1000132"/>
          </a:xfrm>
          <a:prstGeom prst="flowChartTerminator">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ru-RU" sz="2800" b="1" dirty="0" smtClean="0"/>
              <a:t>Учебный справочник</a:t>
            </a:r>
            <a:endParaRPr lang="ru-RU" sz="2800" b="1" dirty="0"/>
          </a:p>
        </p:txBody>
      </p:sp>
      <p:cxnSp>
        <p:nvCxnSpPr>
          <p:cNvPr id="13" name="Прямая со стрелкой 12"/>
          <p:cNvCxnSpPr/>
          <p:nvPr/>
        </p:nvCxnSpPr>
        <p:spPr>
          <a:xfrm>
            <a:off x="5715008" y="1785926"/>
            <a:ext cx="1214446" cy="571504"/>
          </a:xfrm>
          <a:prstGeom prst="straightConnector1">
            <a:avLst/>
          </a:prstGeom>
          <a:ln w="57150" cmpd="thickThi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rot="5400000">
            <a:off x="3571868" y="2786058"/>
            <a:ext cx="2000264" cy="1588"/>
          </a:xfrm>
          <a:prstGeom prst="straightConnector1">
            <a:avLst/>
          </a:prstGeom>
          <a:ln w="57150" cmpd="thickThi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endCxn id="5" idx="0"/>
          </p:cNvCxnSpPr>
          <p:nvPr/>
        </p:nvCxnSpPr>
        <p:spPr>
          <a:xfrm rot="10800000" flipV="1">
            <a:off x="1964514" y="1785926"/>
            <a:ext cx="1893139" cy="642942"/>
          </a:xfrm>
          <a:prstGeom prst="straightConnector1">
            <a:avLst/>
          </a:prstGeom>
          <a:ln w="57150" cmpd="thickThin">
            <a:tailEnd type="arrow"/>
          </a:ln>
        </p:spPr>
        <p:style>
          <a:lnRef idx="1">
            <a:schemeClr val="accent1"/>
          </a:lnRef>
          <a:fillRef idx="0">
            <a:schemeClr val="accent1"/>
          </a:fillRef>
          <a:effectRef idx="0">
            <a:schemeClr val="accent1"/>
          </a:effectRef>
          <a:fontRef idx="minor">
            <a:schemeClr val="tx1"/>
          </a:fontRef>
        </p:style>
      </p:cxnSp>
      <p:sp>
        <p:nvSpPr>
          <p:cNvPr id="15" name="Блок-схема: знак завершения 14"/>
          <p:cNvSpPr/>
          <p:nvPr/>
        </p:nvSpPr>
        <p:spPr>
          <a:xfrm>
            <a:off x="5286380" y="2428868"/>
            <a:ext cx="3500462" cy="1000132"/>
          </a:xfrm>
          <a:prstGeom prst="flowChartTerminator">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ru-RU" sz="2800" b="1" dirty="0" smtClean="0"/>
              <a:t>Глоссарий</a:t>
            </a:r>
            <a:endParaRPr lang="ru-RU" sz="28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04" y="214290"/>
            <a:ext cx="5929354" cy="369332"/>
          </a:xfrm>
          <a:prstGeom prst="rect">
            <a:avLst/>
          </a:prstGeom>
          <a:noFill/>
        </p:spPr>
        <p:txBody>
          <a:bodyPr wrap="square" rtlCol="0">
            <a:spAutoFit/>
          </a:bodyPr>
          <a:lstStyle/>
          <a:p>
            <a:pPr algn="ctr"/>
            <a:r>
              <a:rPr lang="ru-RU" b="1" dirty="0" smtClean="0"/>
              <a:t>ВИДЫ УЧЕБНЫХ ИЗДАНИЙ</a:t>
            </a:r>
            <a:endParaRPr lang="ru-RU" b="1" dirty="0"/>
          </a:p>
        </p:txBody>
      </p:sp>
      <p:sp>
        <p:nvSpPr>
          <p:cNvPr id="3" name="Блок-схема: знак завершения 2"/>
          <p:cNvSpPr/>
          <p:nvPr/>
        </p:nvSpPr>
        <p:spPr>
          <a:xfrm>
            <a:off x="1928794" y="857232"/>
            <a:ext cx="5000660" cy="928694"/>
          </a:xfrm>
          <a:prstGeom prst="flowChartTerminator">
            <a:avLst/>
          </a:prstGeom>
          <a:ln>
            <a:solidFill>
              <a:srgbClr val="0070C0"/>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ru-RU" sz="2800" b="1" dirty="0" smtClean="0"/>
              <a:t>Учебно-наглядное издание</a:t>
            </a:r>
            <a:endParaRPr lang="ru-RU" sz="2800" b="1" dirty="0"/>
          </a:p>
        </p:txBody>
      </p:sp>
      <p:sp>
        <p:nvSpPr>
          <p:cNvPr id="5" name="Блок-схема: знак завершения 4"/>
          <p:cNvSpPr/>
          <p:nvPr/>
        </p:nvSpPr>
        <p:spPr>
          <a:xfrm>
            <a:off x="214282" y="2357430"/>
            <a:ext cx="3643338" cy="1714512"/>
          </a:xfrm>
          <a:prstGeom prst="flowChartTerminator">
            <a:avLst/>
          </a:prstGeom>
          <a:ln>
            <a:solidFill>
              <a:srgbClr val="0070C0"/>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ru-RU" sz="2800" b="1" dirty="0" smtClean="0"/>
              <a:t>АЛЬБОМ</a:t>
            </a:r>
            <a:endParaRPr lang="ru-RU" sz="2800" b="1" dirty="0"/>
          </a:p>
        </p:txBody>
      </p:sp>
      <p:sp>
        <p:nvSpPr>
          <p:cNvPr id="6" name="Блок-схема: знак завершения 5"/>
          <p:cNvSpPr/>
          <p:nvPr/>
        </p:nvSpPr>
        <p:spPr>
          <a:xfrm>
            <a:off x="4572000" y="2428868"/>
            <a:ext cx="3929090" cy="1643074"/>
          </a:xfrm>
          <a:prstGeom prst="flowChartTerminator">
            <a:avLst/>
          </a:prstGeom>
          <a:ln>
            <a:solidFill>
              <a:srgbClr val="0070C0"/>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ru-RU" sz="2800" b="1" dirty="0" smtClean="0"/>
              <a:t>АТЛАС</a:t>
            </a:r>
            <a:endParaRPr lang="ru-RU" sz="2800" b="1" dirty="0"/>
          </a:p>
        </p:txBody>
      </p:sp>
      <p:cxnSp>
        <p:nvCxnSpPr>
          <p:cNvPr id="17" name="Прямая со стрелкой 16"/>
          <p:cNvCxnSpPr/>
          <p:nvPr/>
        </p:nvCxnSpPr>
        <p:spPr>
          <a:xfrm>
            <a:off x="5143504" y="1785926"/>
            <a:ext cx="1214446" cy="642942"/>
          </a:xfrm>
          <a:prstGeom prst="straightConnector1">
            <a:avLst/>
          </a:prstGeom>
          <a:ln w="57150" cmpd="thickThi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endCxn id="5" idx="0"/>
          </p:cNvCxnSpPr>
          <p:nvPr/>
        </p:nvCxnSpPr>
        <p:spPr>
          <a:xfrm rot="10800000" flipV="1">
            <a:off x="2035952" y="1785926"/>
            <a:ext cx="1821709" cy="571504"/>
          </a:xfrm>
          <a:prstGeom prst="straightConnector1">
            <a:avLst/>
          </a:prstGeom>
          <a:ln w="57150" cmpd="thickThin">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428604"/>
            <a:ext cx="7643866" cy="2215991"/>
          </a:xfrm>
          <a:prstGeom prst="rect">
            <a:avLst/>
          </a:prstGeom>
          <a:noFill/>
        </p:spPr>
        <p:txBody>
          <a:bodyPr wrap="square" rtlCol="0">
            <a:spAutoFit/>
          </a:bodyPr>
          <a:lstStyle/>
          <a:p>
            <a:r>
              <a:rPr lang="ru-RU" sz="2400" dirty="0" smtClean="0"/>
              <a:t>Положение от 18.01.2010 </a:t>
            </a:r>
            <a:r>
              <a:rPr lang="ru-RU" sz="2400" dirty="0"/>
              <a:t>о порядке присвоения учебным изданиям </a:t>
            </a:r>
            <a:r>
              <a:rPr lang="ru-RU" sz="2400" dirty="0" smtClean="0"/>
              <a:t>грифа Краевого </a:t>
            </a:r>
            <a:r>
              <a:rPr lang="ru-RU" sz="2400" dirty="0"/>
              <a:t>методического объединения (секции) Совета директоров образовательных учреждений среднего профессионального образования Пермского края</a:t>
            </a:r>
          </a:p>
          <a:p>
            <a:endParaRPr lang="ru-RU" dirty="0"/>
          </a:p>
        </p:txBody>
      </p:sp>
      <p:pic>
        <p:nvPicPr>
          <p:cNvPr id="1026" name="Picture 2"/>
          <p:cNvPicPr>
            <a:picLocks noChangeAspect="1" noChangeArrowheads="1"/>
          </p:cNvPicPr>
          <p:nvPr/>
        </p:nvPicPr>
        <p:blipFill>
          <a:blip r:embed="rId2"/>
          <a:srcRect l="29883" t="21240" r="28515" b="40674"/>
          <a:stretch>
            <a:fillRect/>
          </a:stretch>
        </p:blipFill>
        <p:spPr bwMode="auto">
          <a:xfrm>
            <a:off x="1857356" y="2571744"/>
            <a:ext cx="5072098" cy="3714776"/>
          </a:xfrm>
          <a:prstGeom prst="rect">
            <a:avLst/>
          </a:prstGeom>
          <a:noFill/>
          <a:ln w="9525">
            <a:solidFill>
              <a:schemeClr val="tx1"/>
            </a:solid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714348" y="428604"/>
            <a:ext cx="728667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1.2</a:t>
            </a:r>
            <a:r>
              <a:rPr kumimoji="0" lang="ru-RU"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Гриф КМО свидетельствует о том, что учебное издание отвечает всем требованиям, необходимым для качественного освоения студентами программ изучаемых специальностей: соответствие содержанию ГОС СПО, современный научный уровень, актуальность и полнота изложения практических вопросов, высокий методический уровень изложения материала, соблюдение психолого-педагогических требований к трактовке излагаемого материала и его применению.</a:t>
            </a:r>
            <a:endParaRPr kumimoji="0" lang="ru-RU"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14282" y="928670"/>
            <a:ext cx="7929586"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1.3. Присвоение грифа КМО реализуется через процедуру экспертизы учебного издания, по результатам которой КМО принимает решение (положительное или отрицательное) о присвоении запрашиваемого грифа. </a:t>
            </a:r>
            <a:endParaRPr kumimoji="0" lang="ru-RU" sz="2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39</TotalTime>
  <Words>714</Words>
  <Application>Microsoft Office PowerPoint</Application>
  <PresentationFormat>Экран (4:3)</PresentationFormat>
  <Paragraphs>67</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Эркер</vt:lpstr>
      <vt:lpstr>ПОРЯДОК РАССМОТРЕНИЯ РАБОТ НА ГРИФ СОВЕТА ДИРЕКТОРОВ ПРОФЕССИОНАЛЬНЫХ ОБРАЗОВАТЕЛЬНЫХ ОРГАНИЗАЦИЙ ПЕРМСКОГО КРАЯ</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Порядок рассмотрения работ на ГРИФ Совета директоров ОУ СПО</dc:title>
  <dc:creator>XXX</dc:creator>
  <cp:lastModifiedBy>user</cp:lastModifiedBy>
  <cp:revision>10</cp:revision>
  <dcterms:created xsi:type="dcterms:W3CDTF">2013-11-19T13:00:47Z</dcterms:created>
  <dcterms:modified xsi:type="dcterms:W3CDTF">2013-11-21T02:47:22Z</dcterms:modified>
</cp:coreProperties>
</file>