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7" r:id="rId5"/>
    <p:sldId id="276" r:id="rId6"/>
    <p:sldId id="277" r:id="rId7"/>
    <p:sldId id="278" r:id="rId8"/>
    <p:sldId id="280" r:id="rId9"/>
    <p:sldId id="281" r:id="rId10"/>
    <p:sldId id="282" r:id="rId11"/>
    <p:sldId id="28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552" autoAdjust="0"/>
  </p:normalViewPr>
  <p:slideViewPr>
    <p:cSldViewPr>
      <p:cViewPr varScale="1">
        <p:scale>
          <a:sx n="100" d="100"/>
          <a:sy n="100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39896-23FC-4807-823C-64AAE63E729A}" type="datetimeFigureOut">
              <a:rPr lang="ru-RU" smtClean="0"/>
              <a:pPr/>
              <a:t>06.10.2012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A0A1D-0121-4C0F-B6EA-7BF6D460E6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106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8999001-C51F-4026-9C0B-58492442DD9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8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5F6A7-E8E4-4647-BF0D-3B3447557FC1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733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B6836-C2A1-4166-80EF-4A59B77B824E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79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9F815-157E-40F2-9246-88FE01BF03B6}" type="slidenum">
              <a:rPr lang="ru-RU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836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B01DE-7038-4ADF-B045-B56079C49ECE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953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36DDBE-40B3-44B2-9BC4-8D648D53D4D0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419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97A76-CBFB-4471-93EC-E4D17C6915C6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670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BF7BE-B8E3-4EE5-B568-64C5971AD463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26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998A4-1E13-4D40-AC5E-570ABC3DE1E7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52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903F6-50F4-405F-9815-6B0F588DB673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465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73F95C-1F8A-4AE5-98C3-73997BBE9876}" type="slidenum">
              <a:rPr lang="ru-RU" smtClean="0">
                <a:solidFill>
                  <a:srgbClr val="D1282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1282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342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D8122FD-6149-40E6-8566-B439FEB6288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20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8038A3-03C1-40DC-A84C-41E297EB905A}" type="slidenum">
              <a:rPr lang="ru-RU" smtClean="0">
                <a:solidFill>
                  <a:srgbClr val="D1282E"/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D1282E"/>
              </a:solidFill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14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VGilev\Desktop\Рисунок1-er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592" r="58322"/>
          <a:stretch/>
        </p:blipFill>
        <p:spPr bwMode="auto">
          <a:xfrm>
            <a:off x="5333303" y="116632"/>
            <a:ext cx="3816352" cy="6746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1" y="2564904"/>
            <a:ext cx="8501073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Современные требования к формированию УМК дисциплин</a:t>
            </a:r>
          </a:p>
        </p:txBody>
      </p:sp>
      <p:pic>
        <p:nvPicPr>
          <p:cNvPr id="6" name="Picture 6" descr="C:\Documents and Settings\LSkovorodina\Рабочий стол\шаблоны\МЭСИ outview - vertic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89" y="5572140"/>
            <a:ext cx="1428760" cy="1285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9" descr="C:\Documents and Settings\LSkovorodina\Рабочий стол\шаблоны\фото МЭСИ\Рисунок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1" y="5572140"/>
            <a:ext cx="1357321" cy="1285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5" descr="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5572140"/>
            <a:ext cx="1428760" cy="1278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6" descr="Изображение 00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00495" y="5572140"/>
            <a:ext cx="1356704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x_177e5699[1].jpg"/>
          <p:cNvPicPr>
            <a:picLocks noChangeAspect="1"/>
          </p:cNvPicPr>
          <p:nvPr/>
        </p:nvPicPr>
        <p:blipFill>
          <a:blip r:embed="rId7" cstate="print"/>
          <a:srcRect r="23074"/>
          <a:stretch>
            <a:fillRect/>
          </a:stretch>
        </p:blipFill>
        <p:spPr>
          <a:xfrm>
            <a:off x="7858147" y="5572140"/>
            <a:ext cx="1285852" cy="1268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8" descr="C:\Documents and Settings\LSkovorodina\Рабочий стол\шаблоны\фото МЭСИ\Рисунок4.jpg"/>
          <p:cNvPicPr>
            <a:picLocks noChangeAspect="1" noChangeArrowheads="1"/>
          </p:cNvPicPr>
          <p:nvPr/>
        </p:nvPicPr>
        <p:blipFill>
          <a:blip r:embed="rId8" cstate="print"/>
          <a:srcRect l="10000" r="10000"/>
          <a:stretch>
            <a:fillRect/>
          </a:stretch>
        </p:blipFill>
        <p:spPr bwMode="auto">
          <a:xfrm>
            <a:off x="5286379" y="5572140"/>
            <a:ext cx="1285884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7" descr="C:\Documents and Settings\LSkovorodina\Рабочий стол\шаблоны\DSC0624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00825" y="5572140"/>
            <a:ext cx="1428760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4214810" y="4149081"/>
            <a:ext cx="42862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Заседание краевого методического объединения 09.10.2012 г.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353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6000792" cy="50006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Современные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требования к формированию УМК дисциплин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Учебно-методические комплексы дисциплин создаются с целью обеспечения качественной реализации (Федерального) Государственного образовательного стандарта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Учебно-методические комплексы создаются отдельно по каждой дисциплине и являются основной частью учебно-методической работы преподавателя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6215106" cy="50006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Современные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требования к формированию УМК дисциплин</a:t>
            </a:r>
            <a:endParaRPr lang="ru-RU" sz="20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58204" cy="50006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Работа </a:t>
            </a:r>
            <a:r>
              <a:rPr lang="ru-RU" dirty="0" smtClean="0"/>
              <a:t>по созданию учебно-методических комплексов дисциплин является объёмной, поэтому должна планироваться на период до 3-х лет (стандарты 2-го поколения). Стандарты 3-го поколения и требования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предполагают наличие УМК на период получения лицензии.</a:t>
            </a:r>
          </a:p>
          <a:p>
            <a:pPr marL="109537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6000792" cy="50006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разрабатываются в обязательном порядке: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214974"/>
          </a:xfrm>
        </p:spPr>
        <p:txBody>
          <a:bodyPr>
            <a:normAutofit fontScale="92500"/>
          </a:bodyPr>
          <a:lstStyle/>
          <a:p>
            <a:r>
              <a:rPr lang="ru-RU" i="1" dirty="0" smtClean="0"/>
              <a:t>-</a:t>
            </a:r>
            <a:r>
              <a:rPr lang="ru-RU" i="1" dirty="0" smtClean="0"/>
              <a:t>Рабочая программа дисциплины </a:t>
            </a:r>
            <a:endParaRPr lang="ru-RU" dirty="0" smtClean="0"/>
          </a:p>
          <a:p>
            <a:r>
              <a:rPr lang="ru-RU" i="1" dirty="0" smtClean="0"/>
              <a:t>-Календарно-тематический план дисциплины </a:t>
            </a:r>
            <a:endParaRPr lang="ru-RU" dirty="0" smtClean="0"/>
          </a:p>
          <a:p>
            <a:r>
              <a:rPr lang="ru-RU" i="1" dirty="0" smtClean="0"/>
              <a:t>-Поурочные планы дисциплины </a:t>
            </a:r>
            <a:endParaRPr lang="ru-RU" dirty="0" smtClean="0"/>
          </a:p>
          <a:p>
            <a:r>
              <a:rPr lang="ru-RU" i="1" dirty="0" smtClean="0"/>
              <a:t>-Список литературы по дисциплине </a:t>
            </a:r>
            <a:endParaRPr lang="ru-RU" dirty="0" smtClean="0"/>
          </a:p>
          <a:p>
            <a:r>
              <a:rPr lang="ru-RU" i="1" dirty="0" smtClean="0"/>
              <a:t>-Материалы для контроля усвоения по отдельным темам дисциплины </a:t>
            </a:r>
            <a:endParaRPr lang="ru-RU" dirty="0" smtClean="0"/>
          </a:p>
          <a:p>
            <a:r>
              <a:rPr lang="ru-RU" i="1" dirty="0" smtClean="0"/>
              <a:t>-Материалы для проведения промежуточной аттестации по дисциплине </a:t>
            </a:r>
            <a:endParaRPr lang="ru-RU" dirty="0" smtClean="0"/>
          </a:p>
          <a:p>
            <a:r>
              <a:rPr lang="ru-RU" i="1" dirty="0" smtClean="0"/>
              <a:t>-Задания на лабораторные, практические работы, семинарские занятия </a:t>
            </a:r>
            <a:endParaRPr lang="ru-RU" i="1" dirty="0" smtClean="0"/>
          </a:p>
          <a:p>
            <a:r>
              <a:rPr lang="ru-RU" dirty="0" smtClean="0"/>
              <a:t>Предлагаемое содержание учебно-методических комплексов дисциплин носит рекомендательный характер. На усмотрение преподавателя в состав комплектов дисциплин могут включаться другие материалы, либо отдельные материалы могут отсутствовать</a:t>
            </a:r>
          </a:p>
          <a:p>
            <a:pPr lvl="0"/>
            <a:endParaRPr lang="ru-RU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4048" y="59492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500174"/>
            <a:ext cx="8358246" cy="485778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 smtClean="0"/>
              <a:t>. Выписка из ГОС СПО по дисциплине – требования к знаниям, умениям и навыкам </a:t>
            </a:r>
          </a:p>
          <a:p>
            <a:r>
              <a:rPr lang="ru-RU" dirty="0" smtClean="0"/>
              <a:t>2. Примерная программа дисциплины. </a:t>
            </a:r>
          </a:p>
          <a:p>
            <a:r>
              <a:rPr lang="ru-RU" dirty="0" smtClean="0"/>
              <a:t>3. Рабочая программа дисциплины. </a:t>
            </a:r>
          </a:p>
          <a:p>
            <a:r>
              <a:rPr lang="ru-RU" dirty="0" smtClean="0"/>
              <a:t>4. Календарно-тематический план дисциплины. </a:t>
            </a:r>
          </a:p>
          <a:p>
            <a:r>
              <a:rPr lang="ru-RU" dirty="0" smtClean="0"/>
              <a:t>5. Список литературы по дисциплине </a:t>
            </a:r>
          </a:p>
          <a:p>
            <a:r>
              <a:rPr lang="ru-RU" dirty="0" smtClean="0"/>
              <a:t>6. Паспорт кабинета (план работы кабинета на учебный год, перечень оборудования, инструкции по технике безопасности). </a:t>
            </a:r>
          </a:p>
          <a:p>
            <a:pPr marL="627063" indent="-176213">
              <a:buFont typeface="Wingdings" pitchFamily="2" charset="2"/>
              <a:buChar char="Ø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714356"/>
            <a:ext cx="3929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cap="all" spc="-60" dirty="0" smtClean="0">
                <a:solidFill>
                  <a:schemeClr val="accent3">
                    <a:lumMod val="75000"/>
                  </a:schemeClr>
                </a:solidFill>
                <a:ea typeface="+mj-ea"/>
                <a:cs typeface="+mj-cs"/>
              </a:rPr>
              <a:t>Нормативный комплект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4048" y="59492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500174"/>
            <a:ext cx="8358246" cy="485778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Дидактические единицы разделов в соответствии с рабочей программой дисциплины. </a:t>
            </a:r>
          </a:p>
          <a:p>
            <a:pPr lvl="0"/>
            <a:r>
              <a:rPr lang="ru-RU" dirty="0" smtClean="0"/>
              <a:t>Материалы актуализации опорных знаний по теме (вопросы, ситуации, задачи, тесты и пр.). </a:t>
            </a:r>
          </a:p>
          <a:p>
            <a:pPr lvl="0"/>
            <a:r>
              <a:rPr lang="ru-RU" dirty="0" smtClean="0"/>
              <a:t>Материалы для контроля усвоения тем (опросные карты, диктанты, тесты, кроссворды и пр.). </a:t>
            </a:r>
          </a:p>
          <a:p>
            <a:pPr lvl="0"/>
            <a:r>
              <a:rPr lang="ru-RU" dirty="0" smtClean="0"/>
              <a:t>Материалы для закрепления (карты, схемы, задания, ситуации и пр.). </a:t>
            </a:r>
          </a:p>
          <a:p>
            <a:pPr lvl="0"/>
            <a:r>
              <a:rPr lang="ru-RU" dirty="0" smtClean="0"/>
              <a:t> Материалы для реализации дополнительных требований к знаниям, умениям, навыкам сверх установленных ГОС СПО. </a:t>
            </a:r>
          </a:p>
          <a:p>
            <a:pPr lvl="0"/>
            <a:r>
              <a:rPr lang="ru-RU" dirty="0" smtClean="0"/>
              <a:t> Материалы для реализации национально- регионального компонента. </a:t>
            </a:r>
          </a:p>
          <a:p>
            <a:pPr lvl="0"/>
            <a:r>
              <a:rPr lang="ru-RU" dirty="0" smtClean="0"/>
              <a:t>Дополнительный информационный материал. </a:t>
            </a:r>
          </a:p>
          <a:p>
            <a:pPr lvl="0"/>
            <a:r>
              <a:rPr lang="ru-RU" dirty="0" smtClean="0"/>
              <a:t>Образцы типовых документов. </a:t>
            </a:r>
          </a:p>
          <a:p>
            <a:pPr lvl="0"/>
            <a:r>
              <a:rPr lang="ru-RU" dirty="0" smtClean="0"/>
              <a:t>Раздаточный иллюстративный материал (схемы, таблицы и пр.). </a:t>
            </a:r>
          </a:p>
          <a:p>
            <a:r>
              <a:rPr lang="ru-RU" dirty="0" smtClean="0"/>
              <a:t>Перечень средств обучения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714356"/>
            <a:ext cx="56687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cap="all" spc="-60" dirty="0" smtClean="0">
                <a:solidFill>
                  <a:schemeClr val="accent3">
                    <a:lumMod val="75000"/>
                  </a:schemeClr>
                </a:solidFill>
                <a:ea typeface="+mj-ea"/>
                <a:cs typeface="+mj-cs"/>
              </a:rPr>
              <a:t>Дидактический комплект: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4048" y="59492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285860"/>
            <a:ext cx="8358246" cy="535785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1.2.1. Программа курса </a:t>
            </a:r>
          </a:p>
          <a:p>
            <a:r>
              <a:rPr lang="ru-RU" dirty="0" smtClean="0"/>
              <a:t>1.2.2. Руководство по изучению дисциплины (</a:t>
            </a:r>
            <a:r>
              <a:rPr lang="ru-RU" dirty="0" err="1" smtClean="0"/>
              <a:t>Study</a:t>
            </a:r>
            <a:r>
              <a:rPr lang="ru-RU" dirty="0" smtClean="0"/>
              <a:t> </a:t>
            </a:r>
            <a:r>
              <a:rPr lang="ru-RU" dirty="0" err="1" smtClean="0"/>
              <a:t>Guide</a:t>
            </a:r>
            <a:r>
              <a:rPr lang="ru-RU" dirty="0" smtClean="0"/>
              <a:t>) </a:t>
            </a:r>
          </a:p>
          <a:p>
            <a:r>
              <a:rPr lang="ru-RU" dirty="0" smtClean="0"/>
              <a:t>1.2.3. Учебные материалы (учебное пособие, учебник, хрестоматия) </a:t>
            </a:r>
          </a:p>
          <a:p>
            <a:r>
              <a:rPr lang="ru-RU" dirty="0" smtClean="0"/>
              <a:t>1.2.4. Презентации по курсу </a:t>
            </a:r>
          </a:p>
          <a:p>
            <a:r>
              <a:rPr lang="ru-RU" dirty="0" smtClean="0"/>
              <a:t>1.2.5. Сборник тестовых заданий </a:t>
            </a:r>
          </a:p>
          <a:p>
            <a:r>
              <a:rPr lang="ru-RU" dirty="0" smtClean="0"/>
              <a:t>1.2.6. Практикум или задачник </a:t>
            </a:r>
          </a:p>
          <a:p>
            <a:r>
              <a:rPr lang="ru-RU" dirty="0" smtClean="0"/>
              <a:t>1.3. Открытые образовательные ресурсы </a:t>
            </a:r>
          </a:p>
          <a:p>
            <a:r>
              <a:rPr lang="ru-RU" dirty="0" smtClean="0"/>
              <a:t>1.4. НИР </a:t>
            </a:r>
          </a:p>
          <a:p>
            <a:r>
              <a:rPr lang="ru-RU" dirty="0" smtClean="0"/>
              <a:t>1.4.1. Монографии </a:t>
            </a:r>
          </a:p>
          <a:p>
            <a:r>
              <a:rPr lang="ru-RU" dirty="0" smtClean="0"/>
              <a:t>1.4.2. Статьи, публикации, доклады </a:t>
            </a:r>
          </a:p>
          <a:p>
            <a:r>
              <a:rPr lang="ru-RU" dirty="0" smtClean="0"/>
              <a:t>1.4.3. Отчеты по НИР </a:t>
            </a:r>
          </a:p>
          <a:p>
            <a:r>
              <a:rPr lang="ru-RU" dirty="0" smtClean="0"/>
              <a:t>1.4.4. Рецензии и отзывы </a:t>
            </a:r>
          </a:p>
          <a:p>
            <a:r>
              <a:rPr lang="ru-RU" dirty="0" smtClean="0"/>
              <a:t>1.4.5. Диссертационные и выпускные квалификационные работы </a:t>
            </a:r>
          </a:p>
          <a:p>
            <a:r>
              <a:rPr lang="ru-RU" dirty="0" smtClean="0"/>
              <a:t>1.5 </a:t>
            </a:r>
            <a:r>
              <a:rPr lang="ru-RU" dirty="0" err="1" smtClean="0"/>
              <a:t>НИРс</a:t>
            </a:r>
            <a:r>
              <a:rPr lang="ru-RU" dirty="0" smtClean="0"/>
              <a:t> </a:t>
            </a:r>
          </a:p>
          <a:p>
            <a:r>
              <a:rPr lang="ru-RU" dirty="0" smtClean="0"/>
              <a:t>1.5.1. Рефераты, эссе </a:t>
            </a:r>
          </a:p>
          <a:p>
            <a:r>
              <a:rPr lang="ru-RU" dirty="0" smtClean="0"/>
              <a:t>1.5.2. Статьи и доклады на конференциях</a:t>
            </a:r>
          </a:p>
          <a:p>
            <a:r>
              <a:rPr lang="ru-RU" dirty="0" smtClean="0"/>
              <a:t>1.5.3. Лабораторные и семестровые работы </a:t>
            </a:r>
          </a:p>
          <a:p>
            <a:r>
              <a:rPr lang="ru-RU" dirty="0" smtClean="0"/>
              <a:t>1.5.4. Курсовые проекты </a:t>
            </a:r>
          </a:p>
          <a:p>
            <a:r>
              <a:rPr lang="ru-RU" dirty="0" smtClean="0"/>
              <a:t>1.5.5. Выпускные квалификационные работы</a:t>
            </a:r>
            <a:endParaRPr lang="ru-RU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714348" y="714356"/>
            <a:ext cx="4143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cap="all" spc="-60" dirty="0" smtClean="0">
                <a:solidFill>
                  <a:schemeClr val="accent3">
                    <a:lumMod val="75000"/>
                  </a:schemeClr>
                </a:solidFill>
                <a:ea typeface="+mj-ea"/>
                <a:cs typeface="+mj-cs"/>
              </a:rPr>
              <a:t>УМК по дисциплине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4048" y="59492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500174"/>
            <a:ext cx="8358246" cy="48577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1. Выписка из ГОС, ФГОС по дисциплине, практике – требования к знаниям, умениям и навыкам </a:t>
            </a:r>
            <a:r>
              <a:rPr lang="ru-RU" dirty="0" smtClean="0"/>
              <a:t>(знаниям</a:t>
            </a:r>
            <a:r>
              <a:rPr lang="ru-RU" dirty="0" smtClean="0"/>
              <a:t>, умениям, компетенциям) </a:t>
            </a:r>
          </a:p>
          <a:p>
            <a:r>
              <a:rPr lang="ru-RU" dirty="0" smtClean="0"/>
              <a:t>2. Примерная программа дисциплины по стандартам 2-го поколения. </a:t>
            </a:r>
          </a:p>
          <a:p>
            <a:r>
              <a:rPr lang="ru-RU" dirty="0" smtClean="0"/>
              <a:t>3. Рабочая программа дисциплины (наличие рецензий). </a:t>
            </a:r>
          </a:p>
          <a:p>
            <a:r>
              <a:rPr lang="ru-RU" dirty="0" smtClean="0"/>
              <a:t>4. Календарно-тематический план дисциплины,  руководство по изучению дисциплины с календарным планом. </a:t>
            </a:r>
          </a:p>
          <a:p>
            <a:r>
              <a:rPr lang="ru-RU" dirty="0" smtClean="0"/>
              <a:t>5. Список литературы по дисциплине </a:t>
            </a:r>
          </a:p>
          <a:p>
            <a:r>
              <a:rPr lang="ru-RU" dirty="0" smtClean="0"/>
              <a:t>6. Паспорт кабинета (план работы кабинета на учебный год, перечень оборудования, инструкции по технике безопасности). </a:t>
            </a:r>
          </a:p>
          <a:p>
            <a:r>
              <a:rPr lang="ru-RU" dirty="0" smtClean="0"/>
              <a:t>7. Дополнительные источники, </a:t>
            </a:r>
            <a:r>
              <a:rPr lang="ru-RU" dirty="0" err="1" smtClean="0"/>
              <a:t>интернет-источники</a:t>
            </a:r>
            <a:endParaRPr lang="ru-RU" dirty="0" smtClean="0"/>
          </a:p>
          <a:p>
            <a:r>
              <a:rPr lang="ru-RU" dirty="0" smtClean="0"/>
              <a:t>8. Презентации</a:t>
            </a:r>
          </a:p>
          <a:p>
            <a:r>
              <a:rPr lang="ru-RU" dirty="0" smtClean="0"/>
              <a:t>9. Тестовые задания</a:t>
            </a:r>
          </a:p>
          <a:p>
            <a:r>
              <a:rPr lang="ru-RU" dirty="0" smtClean="0"/>
              <a:t>10. Задания для практических работ, практические ситуации, </a:t>
            </a:r>
            <a:r>
              <a:rPr lang="ru-RU" dirty="0" err="1" smtClean="0"/>
              <a:t>КОСы</a:t>
            </a:r>
            <a:endParaRPr lang="ru-RU" dirty="0" smtClean="0"/>
          </a:p>
          <a:p>
            <a:r>
              <a:rPr lang="ru-RU" dirty="0" smtClean="0"/>
              <a:t>11. Глоссарий</a:t>
            </a:r>
          </a:p>
          <a:p>
            <a:r>
              <a:rPr lang="ru-RU" dirty="0" smtClean="0"/>
              <a:t>12. Темы курсовых работ</a:t>
            </a:r>
          </a:p>
          <a:p>
            <a:r>
              <a:rPr lang="ru-RU" dirty="0" smtClean="0"/>
              <a:t>13. Темы ВКР (дипломных работ, проектов)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714356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cap="all" spc="-60" dirty="0" smtClean="0">
                <a:solidFill>
                  <a:schemeClr val="accent3">
                    <a:lumMod val="75000"/>
                  </a:schemeClr>
                </a:solidFill>
                <a:ea typeface="+mj-ea"/>
                <a:cs typeface="+mj-cs"/>
              </a:rPr>
              <a:t>УМК включает: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02EF065832B694C94BA810333631834" ma:contentTypeVersion="0" ma:contentTypeDescription="Создание документа." ma:contentTypeScope="" ma:versionID="7f22fe0a881bc1dd8eecfc70354329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59410C-D20C-432C-AD23-D1A88EA302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F36B36-DF6B-43EF-9A0E-1DFE66CFE7FE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B34B905-8FAD-47B8-B63E-88691D33F5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556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Главная</vt:lpstr>
      <vt:lpstr>Слайд 1</vt:lpstr>
      <vt:lpstr>                                  Современные требования к формированию УМК дисциплин </vt:lpstr>
      <vt:lpstr>                              Современные требования к формированию УМК дисциплин</vt:lpstr>
      <vt:lpstr>                              разрабатываются в обязательном порядке: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МЭСИ: Работа с одаренной молодежью</dc:title>
  <dc:creator>Завражная Елена Анатольевна</dc:creator>
  <cp:lastModifiedBy>zolotova</cp:lastModifiedBy>
  <cp:revision>36</cp:revision>
  <dcterms:created xsi:type="dcterms:W3CDTF">2012-02-25T07:42:04Z</dcterms:created>
  <dcterms:modified xsi:type="dcterms:W3CDTF">2012-10-06T07:14:41Z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0x010100102EF065832B694C94BA810333631834</vt:lpwstr>
  </property>
</Properties>
</file>